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28"/>
  </p:notesMasterIdLst>
  <p:handoutMasterIdLst>
    <p:handoutMasterId r:id="rId29"/>
  </p:handoutMasterIdLst>
  <p:sldIdLst>
    <p:sldId id="256" r:id="rId8"/>
    <p:sldId id="259" r:id="rId9"/>
    <p:sldId id="258" r:id="rId10"/>
    <p:sldId id="257" r:id="rId11"/>
    <p:sldId id="274" r:id="rId12"/>
    <p:sldId id="275" r:id="rId13"/>
    <p:sldId id="276" r:id="rId14"/>
    <p:sldId id="264" r:id="rId15"/>
    <p:sldId id="265" r:id="rId16"/>
    <p:sldId id="266" r:id="rId17"/>
    <p:sldId id="267" r:id="rId18"/>
    <p:sldId id="268" r:id="rId19"/>
    <p:sldId id="269" r:id="rId20"/>
    <p:sldId id="272" r:id="rId21"/>
    <p:sldId id="270" r:id="rId22"/>
    <p:sldId id="271" r:id="rId23"/>
    <p:sldId id="273" r:id="rId24"/>
    <p:sldId id="261" r:id="rId25"/>
    <p:sldId id="262" r:id="rId26"/>
    <p:sldId id="260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1" autoAdjust="0"/>
    <p:restoredTop sz="94660"/>
  </p:normalViewPr>
  <p:slideViewPr>
    <p:cSldViewPr snapToGrid="0">
      <p:cViewPr>
        <p:scale>
          <a:sx n="65" d="100"/>
          <a:sy n="65" d="100"/>
        </p:scale>
        <p:origin x="850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21" Type="http://schemas.openxmlformats.org/officeDocument/2006/relationships/slide" Target="slides/slide14.xml"/><Relationship Id="rId34" Type="http://schemas.openxmlformats.org/officeDocument/2006/relationships/font" Target="fonts/font5.fntdata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handoutMaster" Target="handoutMasters/handoutMaster1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A0209-BAD0-4923-92A8-B5C4299C5F50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03BAF-D5EE-44C0-B08E-5E2F5C889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748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81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rug, foot, hoc, big</a:t>
            </a:r>
            <a:r>
              <a:rPr lang="en-GB" baseline="0" dirty="0" smtClean="0"/>
              <a:t> cello, big guitar, film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33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Tell us:</a:t>
            </a:r>
          </a:p>
          <a:p>
            <a:pPr lvl="1"/>
            <a:r>
              <a:rPr lang="en-GB" dirty="0" smtClean="0"/>
              <a:t>What you</a:t>
            </a:r>
            <a:r>
              <a:rPr lang="en-GB" b="1" dirty="0" smtClean="0"/>
              <a:t> </a:t>
            </a:r>
            <a:r>
              <a:rPr lang="en-GB" dirty="0" smtClean="0"/>
              <a:t>contributed to your team / goals / tasks</a:t>
            </a:r>
          </a:p>
          <a:p>
            <a:pPr lvl="1"/>
            <a:r>
              <a:rPr lang="en-GB" dirty="0" smtClean="0"/>
              <a:t>Don’t forget update presentations, demo presentations, these presentations, communication tasks, documentations tasks – we focus on the product but this requires a vast amount of other contribution types (not just some python code)</a:t>
            </a:r>
          </a:p>
          <a:p>
            <a:pPr lvl="1"/>
            <a:r>
              <a:rPr lang="en-GB" dirty="0" smtClean="0"/>
              <a:t>Focus on a few things – remember you should aim to get this slide done in 30 – 45 seconds</a:t>
            </a:r>
          </a:p>
          <a:p>
            <a:pPr lvl="1"/>
            <a:r>
              <a:rPr lang="en-GB" dirty="0" smtClean="0"/>
              <a:t>What you learnt (if you want)</a:t>
            </a:r>
          </a:p>
          <a:p>
            <a:pPr lvl="1"/>
            <a:r>
              <a:rPr lang="en-GB" dirty="0" smtClean="0"/>
              <a:t>What you enjoyed or the opposite (if you want)</a:t>
            </a:r>
          </a:p>
          <a:p>
            <a:pPr lvl="1"/>
            <a:r>
              <a:rPr lang="en-GB" dirty="0" smtClean="0"/>
              <a:t>Your struggles and victories, personal and group / cohort (if you want)</a:t>
            </a:r>
          </a:p>
          <a:p>
            <a:pPr lvl="1"/>
            <a:r>
              <a:rPr lang="en-GB" dirty="0" smtClean="0"/>
              <a:t>Your self defined success (if you want)</a:t>
            </a:r>
          </a:p>
          <a:p>
            <a:pPr lvl="1"/>
            <a:r>
              <a:rPr lang="en-GB" dirty="0" smtClean="0"/>
              <a:t>Other interesting things (if you want)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256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Tell us:</a:t>
            </a:r>
          </a:p>
          <a:p>
            <a:pPr lvl="1"/>
            <a:r>
              <a:rPr lang="en-GB" dirty="0" smtClean="0"/>
              <a:t>What you</a:t>
            </a:r>
            <a:r>
              <a:rPr lang="en-GB" b="1" dirty="0" smtClean="0"/>
              <a:t> </a:t>
            </a:r>
            <a:r>
              <a:rPr lang="en-GB" dirty="0" smtClean="0"/>
              <a:t>contributed to your team / goals / tasks</a:t>
            </a:r>
          </a:p>
          <a:p>
            <a:pPr lvl="1"/>
            <a:r>
              <a:rPr lang="en-GB" dirty="0" smtClean="0"/>
              <a:t>Don’t forget update presentations, demo presentations, these presentations, communication tasks, documentations tasks – we focus on the product but this requires a vast amount of other contribution types (not just some python code)</a:t>
            </a:r>
          </a:p>
          <a:p>
            <a:pPr lvl="1"/>
            <a:r>
              <a:rPr lang="en-GB" dirty="0" smtClean="0"/>
              <a:t>Focus on a few things – remember you should aim to get this slide done in 30 – 45 seconds</a:t>
            </a:r>
          </a:p>
          <a:p>
            <a:pPr lvl="1"/>
            <a:r>
              <a:rPr lang="en-GB" dirty="0" smtClean="0"/>
              <a:t>What you learnt (if you want)</a:t>
            </a:r>
          </a:p>
          <a:p>
            <a:pPr lvl="1"/>
            <a:r>
              <a:rPr lang="en-GB" dirty="0" smtClean="0"/>
              <a:t>What you enjoyed or the opposite (if you want)</a:t>
            </a:r>
          </a:p>
          <a:p>
            <a:pPr lvl="1"/>
            <a:r>
              <a:rPr lang="en-GB" dirty="0" smtClean="0"/>
              <a:t>Your struggles and victories, personal and group / cohort (if you want)</a:t>
            </a:r>
          </a:p>
          <a:p>
            <a:pPr lvl="1"/>
            <a:r>
              <a:rPr lang="en-GB" dirty="0" smtClean="0"/>
              <a:t>Your self defined success (if you want)</a:t>
            </a:r>
          </a:p>
          <a:p>
            <a:pPr lvl="1"/>
            <a:r>
              <a:rPr lang="en-GB" dirty="0" smtClean="0"/>
              <a:t>Other interesting things (if you want)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803BAF-D5EE-44C0-B08E-5E2F5C88928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07/07/2023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07/07/2023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e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jpe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361" y="259738"/>
            <a:ext cx="9144000" cy="1138240"/>
          </a:xfrm>
        </p:spPr>
        <p:txBody>
          <a:bodyPr/>
          <a:lstStyle/>
          <a:p>
            <a:pPr algn="ctr"/>
            <a:r>
              <a:rPr lang="en-GB" dirty="0" smtClean="0"/>
              <a:t>Waterfall project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0B9D-A009-468E-DD38-1C459E82E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833" y="1244529"/>
            <a:ext cx="8401538" cy="431349"/>
          </a:xfrm>
        </p:spPr>
        <p:txBody>
          <a:bodyPr>
            <a:normAutofit/>
          </a:bodyPr>
          <a:lstStyle/>
          <a:p>
            <a:r>
              <a:rPr lang="en-GB" dirty="0" smtClean="0"/>
              <a:t>Charlotte, Helga, Harrison, Ben, Henrique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7514D-CA92-5C28-8A6F-C434B7EF1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833" y="2060042"/>
            <a:ext cx="8648700" cy="26397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RAL Visitor Centre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C80D5-0EB8-807C-B0E7-140CDCF28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2833" y="2679941"/>
            <a:ext cx="8648700" cy="26397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07.07.23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65" y="3209407"/>
            <a:ext cx="2501412" cy="33352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961" y="3563815"/>
            <a:ext cx="3974410" cy="29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Stage 2 Projects: Waterfall GUI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From the beginning, I worked on </a:t>
            </a:r>
            <a:r>
              <a:rPr lang="en-GB" dirty="0" smtClean="0"/>
              <a:t>collaborations – acquiring </a:t>
            </a:r>
            <a:r>
              <a:rPr lang="en-GB" dirty="0" smtClean="0"/>
              <a:t>useful code from other groups and sharing useful code from 1E.</a:t>
            </a:r>
            <a:endParaRPr lang="en-GB" dirty="0"/>
          </a:p>
          <a:p>
            <a:endParaRPr lang="en-GB" dirty="0"/>
          </a:p>
          <a:p>
            <a:r>
              <a:rPr lang="en-GB" dirty="0"/>
              <a:t>Then I moved on to writing functions for the </a:t>
            </a:r>
            <a:r>
              <a:rPr lang="en-GB" dirty="0" smtClean="0"/>
              <a:t>GUI – I wrote code for a function to change the z axis (which might not have been added to the final version)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534" y="3382979"/>
            <a:ext cx="4816257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1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2400" dirty="0" smtClean="0"/>
              <a:t>Benny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11526830" cy="42830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Sport</a:t>
            </a:r>
          </a:p>
          <a:p>
            <a:r>
              <a:rPr lang="en-GB" dirty="0" smtClean="0"/>
              <a:t>Double </a:t>
            </a:r>
            <a:r>
              <a:rPr lang="en-GB" dirty="0" smtClean="0"/>
              <a:t>Bass</a:t>
            </a:r>
          </a:p>
          <a:p>
            <a:r>
              <a:rPr lang="en-GB" dirty="0" smtClean="0"/>
              <a:t>Drama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Ivan </a:t>
            </a:r>
            <a:r>
              <a:rPr lang="en-GB" dirty="0" err="1" smtClean="0"/>
              <a:t>Scivetti</a:t>
            </a:r>
            <a:endParaRPr lang="en-GB" dirty="0" smtClean="0"/>
          </a:p>
          <a:p>
            <a:r>
              <a:rPr lang="en-GB" dirty="0" smtClean="0"/>
              <a:t>Gilberto </a:t>
            </a:r>
            <a:r>
              <a:rPr lang="en-GB" dirty="0" err="1" smtClean="0"/>
              <a:t>Teobaldi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303" y="1304925"/>
            <a:ext cx="3750798" cy="1758315"/>
          </a:xfrm>
          <a:prstGeom prst="rect">
            <a:avLst/>
          </a:prstGeom>
        </p:spPr>
      </p:pic>
      <p:pic>
        <p:nvPicPr>
          <p:cNvPr id="1026" name="Picture 2" descr="Spintronics approach enables new quantum technologies | Pritzker School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95303" y="3341035"/>
            <a:ext cx="3750798" cy="196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86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1D: Peak Finding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766" y="1363489"/>
            <a:ext cx="5782482" cy="401058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6292007" y="1418430"/>
            <a:ext cx="5089502" cy="5465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 smtClean="0"/>
          </a:p>
          <a:p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594527" y="5230368"/>
            <a:ext cx="5394960" cy="52266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94718" y="1363489"/>
            <a:ext cx="3198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4545"/>
                </a:solidFill>
              </a:rPr>
              <a:t>Loss Signal</a:t>
            </a:r>
          </a:p>
          <a:p>
            <a:r>
              <a:rPr lang="en-GB" dirty="0" smtClean="0">
                <a:solidFill>
                  <a:srgbClr val="0405FF"/>
                </a:solidFill>
              </a:rPr>
              <a:t>Smoothened Signal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Baseline</a:t>
            </a:r>
          </a:p>
          <a:p>
            <a:r>
              <a:rPr lang="en-GB" dirty="0" smtClean="0">
                <a:solidFill>
                  <a:srgbClr val="FF9D1B"/>
                </a:solidFill>
              </a:rPr>
              <a:t>Height</a:t>
            </a:r>
          </a:p>
          <a:p>
            <a:r>
              <a:rPr lang="en-GB" dirty="0" smtClean="0">
                <a:solidFill>
                  <a:srgbClr val="F723DE"/>
                </a:solidFill>
              </a:rPr>
              <a:t>FWHM</a:t>
            </a:r>
            <a:endParaRPr lang="en-GB" dirty="0">
              <a:solidFill>
                <a:srgbClr val="F723DE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4775200" y="2481580"/>
            <a:ext cx="15240" cy="274878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65320" y="3850640"/>
            <a:ext cx="665480" cy="0"/>
          </a:xfrm>
          <a:prstGeom prst="line">
            <a:avLst/>
          </a:prstGeom>
          <a:ln w="25400">
            <a:solidFill>
              <a:srgbClr val="F72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694718" y="1363489"/>
            <a:ext cx="229476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903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Waterfall GUI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438" y="823898"/>
            <a:ext cx="6004123" cy="48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1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Personal Introduction &amp; How Has This Work Experience Benefited You?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1175630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dirty="0" smtClean="0"/>
              <a:t>Things about me, I guess:</a:t>
            </a:r>
          </a:p>
          <a:p>
            <a:pPr lvl="1"/>
            <a:r>
              <a:rPr lang="en-GB" sz="1000" dirty="0" smtClean="0"/>
              <a:t>Adventures:</a:t>
            </a:r>
          </a:p>
          <a:p>
            <a:pPr lvl="2"/>
            <a:r>
              <a:rPr lang="en-GB" sz="1000" dirty="0" err="1"/>
              <a:t>i</a:t>
            </a:r>
            <a:r>
              <a:rPr lang="en-GB" sz="1000" dirty="0" err="1" smtClean="0"/>
              <a:t>’ve</a:t>
            </a:r>
            <a:r>
              <a:rPr lang="en-GB" sz="1000" dirty="0" smtClean="0"/>
              <a:t> ventured off to other places, </a:t>
            </a:r>
            <a:r>
              <a:rPr lang="en-GB" sz="1000" dirty="0" err="1"/>
              <a:t>i</a:t>
            </a:r>
            <a:r>
              <a:rPr lang="en-GB" sz="1000" dirty="0" smtClean="0"/>
              <a:t> guess.</a:t>
            </a:r>
            <a:endParaRPr lang="en-GB" sz="1000" i="1" dirty="0" smtClean="0"/>
          </a:p>
          <a:p>
            <a:pPr lvl="3"/>
            <a:r>
              <a:rPr lang="en-GB" sz="1000" dirty="0" smtClean="0"/>
              <a:t>Brazil</a:t>
            </a:r>
          </a:p>
          <a:p>
            <a:pPr lvl="3"/>
            <a:r>
              <a:rPr lang="en-GB" sz="1000" dirty="0" smtClean="0"/>
              <a:t>France</a:t>
            </a:r>
          </a:p>
          <a:p>
            <a:pPr lvl="3"/>
            <a:r>
              <a:rPr lang="en-GB" sz="1000" dirty="0" smtClean="0"/>
              <a:t>Netherlands</a:t>
            </a:r>
          </a:p>
          <a:p>
            <a:pPr lvl="3"/>
            <a:r>
              <a:rPr lang="en-GB" sz="1000" dirty="0" smtClean="0"/>
              <a:t>Belgium</a:t>
            </a:r>
          </a:p>
          <a:p>
            <a:pPr lvl="3"/>
            <a:r>
              <a:rPr lang="en-GB" sz="1000" dirty="0" smtClean="0"/>
              <a:t>Germany</a:t>
            </a:r>
          </a:p>
          <a:p>
            <a:pPr lvl="3"/>
            <a:r>
              <a:rPr lang="en-GB" sz="1000" dirty="0" smtClean="0"/>
              <a:t>Italy</a:t>
            </a:r>
          </a:p>
          <a:p>
            <a:pPr lvl="3"/>
            <a:r>
              <a:rPr lang="en-GB" sz="1000" dirty="0" smtClean="0"/>
              <a:t>Spain</a:t>
            </a:r>
          </a:p>
          <a:p>
            <a:pPr lvl="3"/>
            <a:r>
              <a:rPr lang="en-GB" sz="1000" dirty="0" smtClean="0"/>
              <a:t>Portugal</a:t>
            </a:r>
          </a:p>
          <a:p>
            <a:pPr lvl="1"/>
            <a:r>
              <a:rPr lang="en-GB" sz="1000" dirty="0" smtClean="0"/>
              <a:t>Achievements:</a:t>
            </a:r>
          </a:p>
          <a:p>
            <a:pPr lvl="2"/>
            <a:r>
              <a:rPr lang="en-GB" sz="1000" dirty="0" smtClean="0"/>
              <a:t>Somehow did not lose all my sanity over why my code isn’t working throughout the entirety of this fortnight.</a:t>
            </a:r>
          </a:p>
          <a:p>
            <a:pPr lvl="1"/>
            <a:r>
              <a:rPr lang="en-GB" sz="1000" dirty="0" smtClean="0"/>
              <a:t>Likes:</a:t>
            </a:r>
          </a:p>
          <a:p>
            <a:pPr lvl="2"/>
            <a:r>
              <a:rPr lang="en-GB" sz="1000" dirty="0" smtClean="0"/>
              <a:t>Travelling abroad and getting to know places</a:t>
            </a:r>
          </a:p>
          <a:p>
            <a:pPr lvl="2"/>
            <a:r>
              <a:rPr lang="en-GB" sz="1000" dirty="0" smtClean="0"/>
              <a:t>Fossil-hunting</a:t>
            </a:r>
          </a:p>
          <a:p>
            <a:pPr lvl="2"/>
            <a:r>
              <a:rPr lang="en-GB" sz="1000" dirty="0" smtClean="0"/>
              <a:t>(like the complete nerd I am)</a:t>
            </a:r>
          </a:p>
          <a:p>
            <a:pPr lvl="2"/>
            <a:r>
              <a:rPr lang="en-GB" sz="1000" dirty="0" smtClean="0"/>
              <a:t>Running</a:t>
            </a:r>
          </a:p>
          <a:p>
            <a:pPr lvl="2"/>
            <a:r>
              <a:rPr lang="en-GB" sz="1000" dirty="0" smtClean="0"/>
              <a:t>(from the border patrol)</a:t>
            </a:r>
          </a:p>
          <a:p>
            <a:pPr lvl="1"/>
            <a:r>
              <a:rPr lang="en-GB" sz="1000" dirty="0" smtClean="0"/>
              <a:t>How has this experience benefited you?</a:t>
            </a:r>
          </a:p>
          <a:p>
            <a:pPr lvl="1"/>
            <a:endParaRPr lang="en-GB" sz="1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213600" y="2053070"/>
            <a:ext cx="18075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There are no photos because I’m a boring person.</a:t>
            </a:r>
          </a:p>
          <a:p>
            <a:endParaRPr lang="en-GB" sz="900" dirty="0"/>
          </a:p>
          <a:p>
            <a:r>
              <a:rPr lang="en-GB" sz="900" dirty="0" smtClean="0"/>
              <a:t>Deal with it, nerds.</a:t>
            </a:r>
          </a:p>
          <a:p>
            <a:endParaRPr lang="en-GB" sz="900" dirty="0" smtClean="0"/>
          </a:p>
          <a:p>
            <a:r>
              <a:rPr lang="en-GB" dirty="0" smtClean="0"/>
              <a:t>&gt;</a:t>
            </a:r>
            <a:r>
              <a:rPr lang="en-GB" dirty="0" smtClean="0">
                <a:sym typeface="Wingdings" panose="05000000000000000000" pitchFamily="2" charset="2"/>
              </a:rPr>
              <a:t>:¬)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017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Personal Introduction &amp; How Has This Work Experience Benefited You?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1175630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000" dirty="0"/>
              <a:t>Things about me, I guess :</a:t>
            </a:r>
            <a:endParaRPr lang="en-GB" sz="1000" dirty="0" smtClean="0"/>
          </a:p>
          <a:p>
            <a:pPr lvl="1"/>
            <a:r>
              <a:rPr lang="en-GB" sz="1000" dirty="0" smtClean="0"/>
              <a:t>Adventures</a:t>
            </a:r>
            <a:r>
              <a:rPr lang="en-GB" sz="1000" dirty="0" smtClean="0"/>
              <a:t>:</a:t>
            </a:r>
          </a:p>
          <a:p>
            <a:pPr lvl="2"/>
            <a:r>
              <a:rPr lang="en-GB" sz="1000" dirty="0" err="1"/>
              <a:t>i</a:t>
            </a:r>
            <a:r>
              <a:rPr lang="en-GB" sz="1000" dirty="0" err="1" smtClean="0"/>
              <a:t>’ve</a:t>
            </a:r>
            <a:r>
              <a:rPr lang="en-GB" sz="1000" dirty="0" smtClean="0"/>
              <a:t> ventured off to other places, </a:t>
            </a:r>
            <a:r>
              <a:rPr lang="en-GB" sz="1000" dirty="0" err="1"/>
              <a:t>i</a:t>
            </a:r>
            <a:r>
              <a:rPr lang="en-GB" sz="1000" dirty="0" smtClean="0"/>
              <a:t> guess.</a:t>
            </a:r>
            <a:endParaRPr lang="en-GB" sz="1000" i="1" dirty="0" smtClean="0"/>
          </a:p>
          <a:p>
            <a:pPr lvl="3"/>
            <a:r>
              <a:rPr lang="en-GB" sz="1000" dirty="0" smtClean="0"/>
              <a:t>Brazil</a:t>
            </a:r>
          </a:p>
          <a:p>
            <a:pPr lvl="3"/>
            <a:r>
              <a:rPr lang="en-GB" sz="1000" dirty="0" smtClean="0"/>
              <a:t>France</a:t>
            </a:r>
          </a:p>
          <a:p>
            <a:pPr lvl="3"/>
            <a:r>
              <a:rPr lang="en-GB" sz="1000" dirty="0" smtClean="0"/>
              <a:t>Netherlands</a:t>
            </a:r>
          </a:p>
          <a:p>
            <a:pPr lvl="3"/>
            <a:r>
              <a:rPr lang="en-GB" sz="1000" dirty="0" smtClean="0"/>
              <a:t>Belgium</a:t>
            </a:r>
          </a:p>
          <a:p>
            <a:pPr lvl="3"/>
            <a:r>
              <a:rPr lang="en-GB" sz="1000" dirty="0" smtClean="0"/>
              <a:t>Germany</a:t>
            </a:r>
          </a:p>
          <a:p>
            <a:pPr lvl="3"/>
            <a:r>
              <a:rPr lang="en-GB" sz="1000" dirty="0" smtClean="0"/>
              <a:t>Italy</a:t>
            </a:r>
          </a:p>
          <a:p>
            <a:pPr lvl="3"/>
            <a:r>
              <a:rPr lang="en-GB" sz="1000" dirty="0" smtClean="0"/>
              <a:t>Spain</a:t>
            </a:r>
          </a:p>
          <a:p>
            <a:pPr lvl="3"/>
            <a:r>
              <a:rPr lang="en-GB" sz="1000" dirty="0" smtClean="0"/>
              <a:t>Portugal</a:t>
            </a:r>
          </a:p>
          <a:p>
            <a:pPr lvl="1"/>
            <a:r>
              <a:rPr lang="en-GB" sz="1000" dirty="0" smtClean="0"/>
              <a:t>Achievements:</a:t>
            </a:r>
          </a:p>
          <a:p>
            <a:pPr lvl="2"/>
            <a:r>
              <a:rPr lang="en-GB" sz="1000" dirty="0" smtClean="0"/>
              <a:t>Somehow did not lose all my sanity over why my code isn’t working throughout the entirety of this fortnight.</a:t>
            </a:r>
          </a:p>
          <a:p>
            <a:pPr lvl="1"/>
            <a:r>
              <a:rPr lang="en-GB" sz="1000" dirty="0" smtClean="0"/>
              <a:t>Likes:</a:t>
            </a:r>
          </a:p>
          <a:p>
            <a:pPr lvl="2"/>
            <a:r>
              <a:rPr lang="en-GB" sz="1000" dirty="0"/>
              <a:t>Travelling abroad and getting to know </a:t>
            </a:r>
            <a:r>
              <a:rPr lang="en-GB" sz="1000" dirty="0" smtClean="0"/>
              <a:t>places</a:t>
            </a:r>
          </a:p>
          <a:p>
            <a:pPr lvl="2"/>
            <a:r>
              <a:rPr lang="en-GB" sz="1000" dirty="0" smtClean="0"/>
              <a:t>Fossil-hunting</a:t>
            </a:r>
          </a:p>
          <a:p>
            <a:pPr lvl="2"/>
            <a:r>
              <a:rPr lang="en-GB" sz="1000" dirty="0" smtClean="0"/>
              <a:t>(like the complete nerd I am)</a:t>
            </a:r>
          </a:p>
          <a:p>
            <a:pPr lvl="2"/>
            <a:r>
              <a:rPr lang="en-GB" sz="1000" dirty="0" smtClean="0"/>
              <a:t>Running</a:t>
            </a:r>
          </a:p>
          <a:p>
            <a:pPr lvl="2"/>
            <a:endParaRPr lang="en-GB" sz="1000" dirty="0" smtClean="0"/>
          </a:p>
          <a:p>
            <a:pPr lvl="1"/>
            <a:r>
              <a:rPr lang="en-GB" sz="1000" dirty="0" smtClean="0"/>
              <a:t>How has this experience benefited you?</a:t>
            </a:r>
          </a:p>
          <a:p>
            <a:pPr lvl="2"/>
            <a:r>
              <a:rPr lang="en-GB" sz="1000" dirty="0" smtClean="0"/>
              <a:t>This experience benefited me by challenging me to be creative and innovative within </a:t>
            </a:r>
            <a:r>
              <a:rPr lang="en-GB" sz="1000" dirty="0"/>
              <a:t>a workplace </a:t>
            </a:r>
            <a:r>
              <a:rPr lang="en-GB" sz="1000" dirty="0" smtClean="0"/>
              <a:t>environment.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13600" y="2053070"/>
            <a:ext cx="18075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There are no photos because I’m a boring person.</a:t>
            </a:r>
          </a:p>
          <a:p>
            <a:endParaRPr lang="en-GB" sz="900" dirty="0"/>
          </a:p>
          <a:p>
            <a:r>
              <a:rPr lang="en-GB" sz="900" dirty="0" smtClean="0"/>
              <a:t>Deal with it, nerds.</a:t>
            </a:r>
          </a:p>
          <a:p>
            <a:endParaRPr lang="en-GB" sz="900" dirty="0" smtClean="0"/>
          </a:p>
          <a:p>
            <a:r>
              <a:rPr lang="en-GB" dirty="0" smtClean="0"/>
              <a:t>&gt;</a:t>
            </a:r>
            <a:r>
              <a:rPr lang="en-GB" dirty="0" smtClean="0">
                <a:sym typeface="Wingdings" panose="05000000000000000000" pitchFamily="2" charset="2"/>
              </a:rPr>
              <a:t>:¬)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84" y="939800"/>
            <a:ext cx="25050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53289" cy="5736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680" y="1671172"/>
            <a:ext cx="7513320" cy="5186828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b="1" dirty="0" smtClean="0"/>
              <a:t>Stage 1 Projects: Group F: Energy Conversion - Calibration Interpolation</a:t>
            </a:r>
            <a:endParaRPr lang="en-GB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/>
              <a:t>What I did in Stage 1:</a:t>
            </a:r>
            <a:endParaRPr lang="en-GB" b="1" dirty="0" smtClean="0"/>
          </a:p>
          <a:p>
            <a:pPr lvl="1"/>
            <a:r>
              <a:rPr lang="en-GB" b="1" dirty="0" smtClean="0"/>
              <a:t>I coded some interpolation methods, most notably the Newtonian and Lagrange Polynomial Interpolation.</a:t>
            </a:r>
          </a:p>
          <a:p>
            <a:pPr lvl="1"/>
            <a:r>
              <a:rPr lang="en-GB" b="1" dirty="0" smtClean="0"/>
              <a:t>An achievement which Toby Hall (♡) greatly appreciated for </a:t>
            </a:r>
            <a:endParaRPr lang="en-GB" b="1" dirty="0"/>
          </a:p>
          <a:p>
            <a:pPr lvl="1"/>
            <a:r>
              <a:rPr lang="en-GB" b="1" dirty="0" smtClean="0"/>
              <a:t>During this process, I learnt that </a:t>
            </a:r>
            <a:r>
              <a:rPr lang="en-GB" b="1" dirty="0" err="1" smtClean="0"/>
              <a:t>matplotlib</a:t>
            </a:r>
            <a:r>
              <a:rPr lang="en-GB" b="1" dirty="0" smtClean="0"/>
              <a:t> and </a:t>
            </a:r>
            <a:r>
              <a:rPr lang="en-GB" b="1" dirty="0" err="1" smtClean="0"/>
              <a:t>numpy</a:t>
            </a:r>
            <a:r>
              <a:rPr lang="en-GB" b="1" dirty="0" smtClean="0"/>
              <a:t>…</a:t>
            </a:r>
          </a:p>
          <a:p>
            <a:pPr lvl="1"/>
            <a:r>
              <a:rPr lang="en-GB" b="1" dirty="0" smtClean="0"/>
              <a:t>ARE THE MOST ANNOYING PYTHON LIBRARIES, THESE SINGLEHANDEDLY ALMOST SENT ME TO THE ASYLUM</a:t>
            </a:r>
          </a:p>
          <a:p>
            <a:pPr lvl="1"/>
            <a:r>
              <a:rPr lang="en-GB" b="1" dirty="0" smtClean="0"/>
              <a:t>I struggled at everything, but copy-pasting all the code from the internet was an excellent play by me.</a:t>
            </a:r>
          </a:p>
          <a:p>
            <a:pPr marL="457200" lvl="1" indent="0">
              <a:buNone/>
            </a:pPr>
            <a:endParaRPr lang="en-GB" b="1" dirty="0"/>
          </a:p>
          <a:p>
            <a:pPr lvl="1"/>
            <a:r>
              <a:rPr lang="en-GB" b="1" dirty="0" smtClean="0"/>
              <a:t>The pictures behind this text shows the code and output of a Newtonian Polynomial Interpolation Curve</a:t>
            </a:r>
          </a:p>
        </p:txBody>
      </p:sp>
    </p:spTree>
    <p:extLst>
      <p:ext uri="{BB962C8B-B14F-4D97-AF65-F5344CB8AC3E}">
        <p14:creationId xmlns:p14="http://schemas.microsoft.com/office/powerpoint/2010/main" val="6195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5" y="-1084"/>
            <a:ext cx="9513455" cy="68590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" y="0"/>
            <a:ext cx="900705" cy="6858000"/>
          </a:xfrm>
          <a:prstGeom prst="rect">
            <a:avLst/>
          </a:prstGeom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b="1" dirty="0" smtClean="0"/>
              <a:t>Stage 2 Projects: Waterfall GUI</a:t>
            </a:r>
            <a:endParaRPr lang="en-GB" b="1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smtClean="0"/>
              <a:t>What I did in Stage 2</a:t>
            </a:r>
            <a:r>
              <a:rPr lang="en-GB" b="1" dirty="0" smtClean="0"/>
              <a:t>:</a:t>
            </a:r>
            <a:endParaRPr lang="en-GB" b="1" dirty="0" smtClean="0"/>
          </a:p>
          <a:p>
            <a:pPr lvl="1"/>
            <a:r>
              <a:rPr lang="en-GB" b="1" dirty="0" smtClean="0"/>
              <a:t>Me, along with </a:t>
            </a:r>
            <a:r>
              <a:rPr lang="en-GB" b="1" dirty="0" err="1" smtClean="0"/>
              <a:t>ChatGPT</a:t>
            </a:r>
            <a:r>
              <a:rPr lang="en-GB" b="1" dirty="0" smtClean="0"/>
              <a:t> </a:t>
            </a:r>
            <a:r>
              <a:rPr lang="en-GB" b="1" dirty="0"/>
              <a:t>(♡) </a:t>
            </a:r>
            <a:r>
              <a:rPr lang="en-GB" b="1" dirty="0" smtClean="0"/>
              <a:t>created a (almost) fully functioning GUI</a:t>
            </a:r>
          </a:p>
          <a:p>
            <a:pPr lvl="1"/>
            <a:r>
              <a:rPr lang="en-GB" b="1" dirty="0" smtClean="0"/>
              <a:t>From the photo to the left, that is 430/**870** lines of code, all to make what is on the photo to the right.</a:t>
            </a:r>
          </a:p>
          <a:p>
            <a:pPr lvl="1"/>
            <a:r>
              <a:rPr lang="en-GB" b="1" dirty="0" smtClean="0"/>
              <a:t>I’ve learnt how to make GUI parts interact with other GUI parts, through the help of my good friend</a:t>
            </a:r>
            <a:r>
              <a:rPr lang="en-GB" b="1" dirty="0"/>
              <a:t>, </a:t>
            </a:r>
            <a:r>
              <a:rPr lang="en-GB" b="1" dirty="0" err="1"/>
              <a:t>ChatGPT</a:t>
            </a:r>
            <a:r>
              <a:rPr lang="en-GB" b="1" dirty="0"/>
              <a:t> (♡)</a:t>
            </a:r>
            <a:endParaRPr lang="en-GB" b="1" dirty="0" smtClean="0"/>
          </a:p>
          <a:p>
            <a:pPr lvl="1"/>
            <a:r>
              <a:rPr lang="en-GB" b="1" dirty="0" smtClean="0"/>
              <a:t>I enjoyed and hated making the GUI, but nothing can beat the satisfaction of the GUI officially working.</a:t>
            </a:r>
          </a:p>
          <a:p>
            <a:pPr lvl="1"/>
            <a:r>
              <a:rPr lang="en-GB" b="1" dirty="0" smtClean="0"/>
              <a:t>I felt like a father, watching their child succeed in life.</a:t>
            </a:r>
          </a:p>
          <a:p>
            <a:pPr lvl="1"/>
            <a:r>
              <a:rPr lang="en-GB" b="1" dirty="0" smtClean="0"/>
              <a:t>Whilst at the same time, being completely sad and pathetic.</a:t>
            </a:r>
          </a:p>
        </p:txBody>
      </p:sp>
    </p:spTree>
    <p:extLst>
      <p:ext uri="{BB962C8B-B14F-4D97-AF65-F5344CB8AC3E}">
        <p14:creationId xmlns:p14="http://schemas.microsoft.com/office/powerpoint/2010/main" val="26404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3057" y="271341"/>
            <a:ext cx="5829300" cy="574675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/>
              <a:t>Acknowledgments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9100" y="1771179"/>
            <a:ext cx="10217214" cy="508682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Public </a:t>
            </a:r>
            <a:r>
              <a:rPr lang="en-GB" sz="3200" dirty="0"/>
              <a:t>Engagement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Haroon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Esher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Bill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smtClean="0"/>
              <a:t>All the other work experience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 err="1" smtClean="0"/>
              <a:t>Ansh</a:t>
            </a:r>
            <a:r>
              <a:rPr lang="en-GB" sz="3200" dirty="0" smtClean="0"/>
              <a:t> - photography</a:t>
            </a:r>
            <a:r>
              <a:rPr lang="en-GB" sz="3200" dirty="0" smtClean="0"/>
              <a:t> </a:t>
            </a:r>
            <a:endParaRPr lang="en-GB" sz="3200" dirty="0"/>
          </a:p>
          <a:p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11470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 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5 minutes max, show live data, demo mode, change some settings and show features</a:t>
            </a:r>
          </a:p>
        </p:txBody>
      </p:sp>
    </p:spTree>
    <p:extLst>
      <p:ext uri="{BB962C8B-B14F-4D97-AF65-F5344CB8AC3E}">
        <p14:creationId xmlns:p14="http://schemas.microsoft.com/office/powerpoint/2010/main" val="132405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99237" y="322360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b="1" dirty="0"/>
              <a:t>Charlotte Betts (Year 10)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-131003" y="757733"/>
            <a:ext cx="1152683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Debating</a:t>
            </a:r>
          </a:p>
          <a:p>
            <a:pPr lvl="1"/>
            <a:r>
              <a:rPr lang="en-GB" dirty="0"/>
              <a:t>Combined Cadet Force</a:t>
            </a:r>
          </a:p>
          <a:p>
            <a:pPr lvl="1"/>
            <a:r>
              <a:rPr lang="en-GB" dirty="0"/>
              <a:t>Maths Society </a:t>
            </a:r>
          </a:p>
          <a:p>
            <a:pPr lvl="1"/>
            <a:r>
              <a:rPr lang="en-GB" dirty="0"/>
              <a:t>Volunteer to help at science and maths clubs for younger years </a:t>
            </a:r>
          </a:p>
          <a:p>
            <a:pPr lvl="1"/>
            <a:r>
              <a:rPr lang="en-GB" dirty="0"/>
              <a:t>Euphonium</a:t>
            </a:r>
          </a:p>
          <a:p>
            <a:pPr lvl="1"/>
            <a:r>
              <a:rPr lang="en-GB" dirty="0"/>
              <a:t>Badminton </a:t>
            </a:r>
          </a:p>
          <a:p>
            <a:pPr lvl="1"/>
            <a:r>
              <a:rPr lang="en-GB" dirty="0"/>
              <a:t>Netball</a:t>
            </a:r>
          </a:p>
          <a:p>
            <a:pPr lvl="1"/>
            <a:r>
              <a:rPr lang="en-GB" dirty="0"/>
              <a:t>SCUBA diving </a:t>
            </a:r>
          </a:p>
          <a:p>
            <a:pPr lvl="1"/>
            <a:r>
              <a:rPr lang="en-GB" dirty="0"/>
              <a:t>Universal Justice</a:t>
            </a:r>
          </a:p>
          <a:p>
            <a:pPr lvl="1"/>
            <a:r>
              <a:rPr lang="en-GB" dirty="0"/>
              <a:t>Volunteering at </a:t>
            </a:r>
            <a:r>
              <a:rPr lang="en-GB" dirty="0" smtClean="0"/>
              <a:t>Scope</a:t>
            </a:r>
          </a:p>
          <a:p>
            <a:pPr lvl="1"/>
            <a:r>
              <a:rPr lang="en-GB" dirty="0" err="1" smtClean="0"/>
              <a:t>DofE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Toby (my dog)</a:t>
            </a:r>
            <a:r>
              <a:rPr lang="en-GB" sz="1050" dirty="0">
                <a:solidFill>
                  <a:schemeClr val="bg1"/>
                </a:solidFill>
              </a:rPr>
              <a:t>Adventures / hobbies / pets / achievements / likes / ambitions</a:t>
            </a:r>
          </a:p>
          <a:p>
            <a:pPr lvl="1"/>
            <a:r>
              <a:rPr lang="en-GB" sz="1000" dirty="0">
                <a:solidFill>
                  <a:schemeClr val="bg1"/>
                </a:solidFill>
              </a:rPr>
              <a:t>How has this experience benefited you?</a:t>
            </a:r>
          </a:p>
          <a:p>
            <a:pPr lvl="2"/>
            <a:r>
              <a:rPr lang="en-GB" sz="1000" dirty="0">
                <a:solidFill>
                  <a:schemeClr val="bg1"/>
                </a:solidFill>
              </a:rPr>
              <a:t>If this experience has been useful, we would be happy to hear it!</a:t>
            </a:r>
          </a:p>
          <a:p>
            <a:pPr lvl="2"/>
            <a:r>
              <a:rPr lang="en-GB" sz="1000" dirty="0">
                <a:solidFill>
                  <a:schemeClr val="bg1"/>
                </a:solidFill>
              </a:rPr>
              <a:t>If you now know that you hate python for example, that is a big win! We won’t feel bad, this is about you not us.</a:t>
            </a:r>
          </a:p>
          <a:p>
            <a:pPr lvl="2"/>
            <a:r>
              <a:rPr lang="en-GB" sz="1000" dirty="0">
                <a:solidFill>
                  <a:schemeClr val="bg1"/>
                </a:solidFill>
              </a:rPr>
              <a:t>Consider things like teamwork, sharing perspectives, approaching problem solving, </a:t>
            </a:r>
            <a:r>
              <a:rPr lang="en-GB" sz="1000" dirty="0" err="1">
                <a:solidFill>
                  <a:schemeClr val="bg1"/>
                </a:solidFill>
              </a:rPr>
              <a:t>etc</a:t>
            </a:r>
            <a:endParaRPr lang="en-GB" sz="1000" dirty="0">
              <a:solidFill>
                <a:schemeClr val="bg1"/>
              </a:solidFill>
            </a:endParaRPr>
          </a:p>
          <a:p>
            <a:pPr lvl="2"/>
            <a:r>
              <a:rPr lang="en-GB" sz="1000" dirty="0">
                <a:solidFill>
                  <a:schemeClr val="bg1"/>
                </a:solidFill>
              </a:rPr>
              <a:t>Feedback also welcome; e.g. “more tours”, “less git”, “more biscuits”…</a:t>
            </a:r>
          </a:p>
          <a:p>
            <a:endParaRPr lang="en-GB" dirty="0"/>
          </a:p>
        </p:txBody>
      </p:sp>
      <p:pic>
        <p:nvPicPr>
          <p:cNvPr id="5" name="Picture 4" descr="A group of people on a stage&#10;&#10;Description automatically generated">
            <a:extLst>
              <a:ext uri="{FF2B5EF4-FFF2-40B4-BE49-F238E27FC236}">
                <a16:creationId xmlns:a16="http://schemas.microsoft.com/office/drawing/2014/main" id="{DE5C6B26-7E04-EB36-FB28-768939E1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33" y="2678095"/>
            <a:ext cx="1945180" cy="1854000"/>
          </a:xfrm>
          <a:custGeom>
            <a:avLst/>
            <a:gdLst>
              <a:gd name="connsiteX0" fmla="*/ 0 w 1945180"/>
              <a:gd name="connsiteY0" fmla="*/ 0 h 1854000"/>
              <a:gd name="connsiteX1" fmla="*/ 609490 w 1945180"/>
              <a:gd name="connsiteY1" fmla="*/ 0 h 1854000"/>
              <a:gd name="connsiteX2" fmla="*/ 1218979 w 1945180"/>
              <a:gd name="connsiteY2" fmla="*/ 0 h 1854000"/>
              <a:gd name="connsiteX3" fmla="*/ 1945180 w 1945180"/>
              <a:gd name="connsiteY3" fmla="*/ 0 h 1854000"/>
              <a:gd name="connsiteX4" fmla="*/ 1945180 w 1945180"/>
              <a:gd name="connsiteY4" fmla="*/ 562380 h 1854000"/>
              <a:gd name="connsiteX5" fmla="*/ 1945180 w 1945180"/>
              <a:gd name="connsiteY5" fmla="*/ 1180380 h 1854000"/>
              <a:gd name="connsiteX6" fmla="*/ 1945180 w 1945180"/>
              <a:gd name="connsiteY6" fmla="*/ 1854000 h 1854000"/>
              <a:gd name="connsiteX7" fmla="*/ 1277335 w 1945180"/>
              <a:gd name="connsiteY7" fmla="*/ 1854000 h 1854000"/>
              <a:gd name="connsiteX8" fmla="*/ 667845 w 1945180"/>
              <a:gd name="connsiteY8" fmla="*/ 1854000 h 1854000"/>
              <a:gd name="connsiteX9" fmla="*/ 0 w 1945180"/>
              <a:gd name="connsiteY9" fmla="*/ 1854000 h 1854000"/>
              <a:gd name="connsiteX10" fmla="*/ 0 w 1945180"/>
              <a:gd name="connsiteY10" fmla="*/ 1254540 h 1854000"/>
              <a:gd name="connsiteX11" fmla="*/ 0 w 1945180"/>
              <a:gd name="connsiteY11" fmla="*/ 673620 h 1854000"/>
              <a:gd name="connsiteX12" fmla="*/ 0 w 1945180"/>
              <a:gd name="connsiteY12" fmla="*/ 0 h 18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5180" h="1854000" fill="none" extrusionOk="0">
                <a:moveTo>
                  <a:pt x="0" y="0"/>
                </a:moveTo>
                <a:cubicBezTo>
                  <a:pt x="173196" y="4562"/>
                  <a:pt x="317461" y="25723"/>
                  <a:pt x="609490" y="0"/>
                </a:cubicBezTo>
                <a:cubicBezTo>
                  <a:pt x="901519" y="-25723"/>
                  <a:pt x="944150" y="-6551"/>
                  <a:pt x="1218979" y="0"/>
                </a:cubicBezTo>
                <a:cubicBezTo>
                  <a:pt x="1493808" y="6551"/>
                  <a:pt x="1753854" y="22280"/>
                  <a:pt x="1945180" y="0"/>
                </a:cubicBezTo>
                <a:cubicBezTo>
                  <a:pt x="1965024" y="218274"/>
                  <a:pt x="1936906" y="428098"/>
                  <a:pt x="1945180" y="562380"/>
                </a:cubicBezTo>
                <a:cubicBezTo>
                  <a:pt x="1953454" y="696662"/>
                  <a:pt x="1931819" y="1013693"/>
                  <a:pt x="1945180" y="1180380"/>
                </a:cubicBezTo>
                <a:cubicBezTo>
                  <a:pt x="1958541" y="1347067"/>
                  <a:pt x="1931432" y="1533783"/>
                  <a:pt x="1945180" y="1854000"/>
                </a:cubicBezTo>
                <a:cubicBezTo>
                  <a:pt x="1621214" y="1837405"/>
                  <a:pt x="1483523" y="1848927"/>
                  <a:pt x="1277335" y="1854000"/>
                </a:cubicBezTo>
                <a:cubicBezTo>
                  <a:pt x="1071147" y="1859073"/>
                  <a:pt x="919196" y="1846531"/>
                  <a:pt x="667845" y="1854000"/>
                </a:cubicBezTo>
                <a:cubicBezTo>
                  <a:pt x="416494" y="1861470"/>
                  <a:pt x="302696" y="1882185"/>
                  <a:pt x="0" y="1854000"/>
                </a:cubicBezTo>
                <a:cubicBezTo>
                  <a:pt x="-3042" y="1653393"/>
                  <a:pt x="-3208" y="1527903"/>
                  <a:pt x="0" y="1254540"/>
                </a:cubicBezTo>
                <a:cubicBezTo>
                  <a:pt x="3208" y="981177"/>
                  <a:pt x="-23949" y="868218"/>
                  <a:pt x="0" y="673620"/>
                </a:cubicBezTo>
                <a:cubicBezTo>
                  <a:pt x="23949" y="479022"/>
                  <a:pt x="7048" y="206080"/>
                  <a:pt x="0" y="0"/>
                </a:cubicBezTo>
                <a:close/>
              </a:path>
              <a:path w="1945180" h="1854000" stroke="0" extrusionOk="0">
                <a:moveTo>
                  <a:pt x="0" y="0"/>
                </a:moveTo>
                <a:cubicBezTo>
                  <a:pt x="189111" y="12306"/>
                  <a:pt x="363116" y="29085"/>
                  <a:pt x="648393" y="0"/>
                </a:cubicBezTo>
                <a:cubicBezTo>
                  <a:pt x="933670" y="-29085"/>
                  <a:pt x="1087707" y="-20886"/>
                  <a:pt x="1257883" y="0"/>
                </a:cubicBezTo>
                <a:cubicBezTo>
                  <a:pt x="1428059" y="20886"/>
                  <a:pt x="1701492" y="31739"/>
                  <a:pt x="1945180" y="0"/>
                </a:cubicBezTo>
                <a:cubicBezTo>
                  <a:pt x="1944708" y="245862"/>
                  <a:pt x="1953291" y="425620"/>
                  <a:pt x="1945180" y="618000"/>
                </a:cubicBezTo>
                <a:cubicBezTo>
                  <a:pt x="1937069" y="810380"/>
                  <a:pt x="1934532" y="1070189"/>
                  <a:pt x="1945180" y="1198920"/>
                </a:cubicBezTo>
                <a:cubicBezTo>
                  <a:pt x="1955828" y="1327651"/>
                  <a:pt x="1967097" y="1697912"/>
                  <a:pt x="1945180" y="1854000"/>
                </a:cubicBezTo>
                <a:cubicBezTo>
                  <a:pt x="1821813" y="1879628"/>
                  <a:pt x="1524342" y="1873366"/>
                  <a:pt x="1355142" y="1854000"/>
                </a:cubicBezTo>
                <a:cubicBezTo>
                  <a:pt x="1185942" y="1834634"/>
                  <a:pt x="901077" y="1822628"/>
                  <a:pt x="687297" y="1854000"/>
                </a:cubicBezTo>
                <a:cubicBezTo>
                  <a:pt x="473518" y="1885372"/>
                  <a:pt x="266818" y="1854774"/>
                  <a:pt x="0" y="1854000"/>
                </a:cubicBezTo>
                <a:cubicBezTo>
                  <a:pt x="-10024" y="1712114"/>
                  <a:pt x="-24490" y="1453435"/>
                  <a:pt x="0" y="1217460"/>
                </a:cubicBezTo>
                <a:cubicBezTo>
                  <a:pt x="24490" y="981485"/>
                  <a:pt x="-13795" y="730883"/>
                  <a:pt x="0" y="599460"/>
                </a:cubicBezTo>
                <a:cubicBezTo>
                  <a:pt x="13795" y="468037"/>
                  <a:pt x="-22581" y="134949"/>
                  <a:pt x="0" y="0"/>
                </a:cubicBezTo>
                <a:close/>
              </a:path>
            </a:pathLst>
          </a:custGeom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345339766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Picture 6" descr="A child taking a selfie with a dog&#10;&#10;Description automatically generated">
            <a:extLst>
              <a:ext uri="{FF2B5EF4-FFF2-40B4-BE49-F238E27FC236}">
                <a16:creationId xmlns:a16="http://schemas.microsoft.com/office/drawing/2014/main" id="{14935D7C-DC2D-79D0-CD4D-F99A10213B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14"/>
          <a:stretch/>
        </p:blipFill>
        <p:spPr>
          <a:xfrm>
            <a:off x="9389845" y="4866251"/>
            <a:ext cx="959002" cy="1480751"/>
          </a:xfrm>
          <a:custGeom>
            <a:avLst/>
            <a:gdLst>
              <a:gd name="connsiteX0" fmla="*/ 0 w 959002"/>
              <a:gd name="connsiteY0" fmla="*/ 0 h 1480751"/>
              <a:gd name="connsiteX1" fmla="*/ 469911 w 959002"/>
              <a:gd name="connsiteY1" fmla="*/ 0 h 1480751"/>
              <a:gd name="connsiteX2" fmla="*/ 959002 w 959002"/>
              <a:gd name="connsiteY2" fmla="*/ 0 h 1480751"/>
              <a:gd name="connsiteX3" fmla="*/ 959002 w 959002"/>
              <a:gd name="connsiteY3" fmla="*/ 493584 h 1480751"/>
              <a:gd name="connsiteX4" fmla="*/ 959002 w 959002"/>
              <a:gd name="connsiteY4" fmla="*/ 987167 h 1480751"/>
              <a:gd name="connsiteX5" fmla="*/ 959002 w 959002"/>
              <a:gd name="connsiteY5" fmla="*/ 1480751 h 1480751"/>
              <a:gd name="connsiteX6" fmla="*/ 479501 w 959002"/>
              <a:gd name="connsiteY6" fmla="*/ 1480751 h 1480751"/>
              <a:gd name="connsiteX7" fmla="*/ 0 w 959002"/>
              <a:gd name="connsiteY7" fmla="*/ 1480751 h 1480751"/>
              <a:gd name="connsiteX8" fmla="*/ 0 w 959002"/>
              <a:gd name="connsiteY8" fmla="*/ 1016782 h 1480751"/>
              <a:gd name="connsiteX9" fmla="*/ 0 w 959002"/>
              <a:gd name="connsiteY9" fmla="*/ 538006 h 1480751"/>
              <a:gd name="connsiteX10" fmla="*/ 0 w 959002"/>
              <a:gd name="connsiteY10" fmla="*/ 0 h 148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9002" h="1480751" fill="none" extrusionOk="0">
                <a:moveTo>
                  <a:pt x="0" y="0"/>
                </a:moveTo>
                <a:cubicBezTo>
                  <a:pt x="171568" y="-13589"/>
                  <a:pt x="316140" y="9954"/>
                  <a:pt x="469911" y="0"/>
                </a:cubicBezTo>
                <a:cubicBezTo>
                  <a:pt x="623682" y="-9954"/>
                  <a:pt x="730417" y="10068"/>
                  <a:pt x="959002" y="0"/>
                </a:cubicBezTo>
                <a:cubicBezTo>
                  <a:pt x="963560" y="164515"/>
                  <a:pt x="963150" y="367244"/>
                  <a:pt x="959002" y="493584"/>
                </a:cubicBezTo>
                <a:cubicBezTo>
                  <a:pt x="954854" y="619924"/>
                  <a:pt x="940406" y="881518"/>
                  <a:pt x="959002" y="987167"/>
                </a:cubicBezTo>
                <a:cubicBezTo>
                  <a:pt x="977598" y="1092816"/>
                  <a:pt x="967070" y="1350920"/>
                  <a:pt x="959002" y="1480751"/>
                </a:cubicBezTo>
                <a:cubicBezTo>
                  <a:pt x="763660" y="1469083"/>
                  <a:pt x="621832" y="1468654"/>
                  <a:pt x="479501" y="1480751"/>
                </a:cubicBezTo>
                <a:cubicBezTo>
                  <a:pt x="337170" y="1492848"/>
                  <a:pt x="187942" y="1490516"/>
                  <a:pt x="0" y="1480751"/>
                </a:cubicBezTo>
                <a:cubicBezTo>
                  <a:pt x="-22153" y="1337630"/>
                  <a:pt x="-3861" y="1145727"/>
                  <a:pt x="0" y="1016782"/>
                </a:cubicBezTo>
                <a:cubicBezTo>
                  <a:pt x="3861" y="887837"/>
                  <a:pt x="18163" y="726274"/>
                  <a:pt x="0" y="538006"/>
                </a:cubicBezTo>
                <a:cubicBezTo>
                  <a:pt x="-18163" y="349738"/>
                  <a:pt x="-9350" y="179620"/>
                  <a:pt x="0" y="0"/>
                </a:cubicBezTo>
                <a:close/>
              </a:path>
              <a:path w="959002" h="1480751" stroke="0" extrusionOk="0">
                <a:moveTo>
                  <a:pt x="0" y="0"/>
                </a:moveTo>
                <a:cubicBezTo>
                  <a:pt x="220072" y="-11217"/>
                  <a:pt x="336978" y="11104"/>
                  <a:pt x="469911" y="0"/>
                </a:cubicBezTo>
                <a:cubicBezTo>
                  <a:pt x="602844" y="-11104"/>
                  <a:pt x="846863" y="8600"/>
                  <a:pt x="959002" y="0"/>
                </a:cubicBezTo>
                <a:cubicBezTo>
                  <a:pt x="958412" y="139293"/>
                  <a:pt x="960217" y="298936"/>
                  <a:pt x="959002" y="523199"/>
                </a:cubicBezTo>
                <a:cubicBezTo>
                  <a:pt x="957787" y="747462"/>
                  <a:pt x="977463" y="856869"/>
                  <a:pt x="959002" y="1016782"/>
                </a:cubicBezTo>
                <a:cubicBezTo>
                  <a:pt x="940541" y="1176695"/>
                  <a:pt x="978500" y="1317021"/>
                  <a:pt x="959002" y="1480751"/>
                </a:cubicBezTo>
                <a:cubicBezTo>
                  <a:pt x="728918" y="1473626"/>
                  <a:pt x="638059" y="1468881"/>
                  <a:pt x="498681" y="1480751"/>
                </a:cubicBezTo>
                <a:cubicBezTo>
                  <a:pt x="359303" y="1492621"/>
                  <a:pt x="222829" y="1498994"/>
                  <a:pt x="0" y="1480751"/>
                </a:cubicBezTo>
                <a:cubicBezTo>
                  <a:pt x="-3128" y="1316770"/>
                  <a:pt x="16391" y="1213231"/>
                  <a:pt x="0" y="957552"/>
                </a:cubicBezTo>
                <a:cubicBezTo>
                  <a:pt x="-16391" y="701873"/>
                  <a:pt x="-18179" y="671175"/>
                  <a:pt x="0" y="434354"/>
                </a:cubicBezTo>
                <a:cubicBezTo>
                  <a:pt x="18179" y="197533"/>
                  <a:pt x="-1950" y="141960"/>
                  <a:pt x="0" y="0"/>
                </a:cubicBezTo>
                <a:close/>
              </a:path>
            </a:pathLst>
          </a:custGeom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9" name="Picture 8" descr="A dog sitting in the leaves&#10;&#10;Description automatically generated">
            <a:extLst>
              <a:ext uri="{FF2B5EF4-FFF2-40B4-BE49-F238E27FC236}">
                <a16:creationId xmlns:a16="http://schemas.microsoft.com/office/drawing/2014/main" id="{EEB9B1A4-F665-71B8-5837-1B61ED45B3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8918" r="2677" b="14332"/>
          <a:stretch/>
        </p:blipFill>
        <p:spPr>
          <a:xfrm rot="5400000">
            <a:off x="6051740" y="5129374"/>
            <a:ext cx="1480752" cy="954506"/>
          </a:xfrm>
          <a:custGeom>
            <a:avLst/>
            <a:gdLst>
              <a:gd name="connsiteX0" fmla="*/ 0 w 1480752"/>
              <a:gd name="connsiteY0" fmla="*/ 0 h 954506"/>
              <a:gd name="connsiteX1" fmla="*/ 523199 w 1480752"/>
              <a:gd name="connsiteY1" fmla="*/ 0 h 954506"/>
              <a:gd name="connsiteX2" fmla="*/ 972360 w 1480752"/>
              <a:gd name="connsiteY2" fmla="*/ 0 h 954506"/>
              <a:gd name="connsiteX3" fmla="*/ 1480752 w 1480752"/>
              <a:gd name="connsiteY3" fmla="*/ 0 h 954506"/>
              <a:gd name="connsiteX4" fmla="*/ 1480752 w 1480752"/>
              <a:gd name="connsiteY4" fmla="*/ 477253 h 954506"/>
              <a:gd name="connsiteX5" fmla="*/ 1480752 w 1480752"/>
              <a:gd name="connsiteY5" fmla="*/ 954506 h 954506"/>
              <a:gd name="connsiteX6" fmla="*/ 1001976 w 1480752"/>
              <a:gd name="connsiteY6" fmla="*/ 954506 h 954506"/>
              <a:gd name="connsiteX7" fmla="*/ 523199 w 1480752"/>
              <a:gd name="connsiteY7" fmla="*/ 954506 h 954506"/>
              <a:gd name="connsiteX8" fmla="*/ 0 w 1480752"/>
              <a:gd name="connsiteY8" fmla="*/ 954506 h 954506"/>
              <a:gd name="connsiteX9" fmla="*/ 0 w 1480752"/>
              <a:gd name="connsiteY9" fmla="*/ 496343 h 954506"/>
              <a:gd name="connsiteX10" fmla="*/ 0 w 1480752"/>
              <a:gd name="connsiteY10" fmla="*/ 0 h 95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0752" h="954506" fill="none" extrusionOk="0">
                <a:moveTo>
                  <a:pt x="0" y="0"/>
                </a:moveTo>
                <a:cubicBezTo>
                  <a:pt x="237771" y="-1170"/>
                  <a:pt x="399992" y="-19578"/>
                  <a:pt x="523199" y="0"/>
                </a:cubicBezTo>
                <a:cubicBezTo>
                  <a:pt x="646406" y="19578"/>
                  <a:pt x="763742" y="-6457"/>
                  <a:pt x="972360" y="0"/>
                </a:cubicBezTo>
                <a:cubicBezTo>
                  <a:pt x="1180978" y="6457"/>
                  <a:pt x="1311448" y="-2067"/>
                  <a:pt x="1480752" y="0"/>
                </a:cubicBezTo>
                <a:cubicBezTo>
                  <a:pt x="1461753" y="219680"/>
                  <a:pt x="1478278" y="261388"/>
                  <a:pt x="1480752" y="477253"/>
                </a:cubicBezTo>
                <a:cubicBezTo>
                  <a:pt x="1483226" y="693118"/>
                  <a:pt x="1468301" y="744984"/>
                  <a:pt x="1480752" y="954506"/>
                </a:cubicBezTo>
                <a:cubicBezTo>
                  <a:pt x="1327117" y="934810"/>
                  <a:pt x="1186060" y="950207"/>
                  <a:pt x="1001976" y="954506"/>
                </a:cubicBezTo>
                <a:cubicBezTo>
                  <a:pt x="817892" y="958805"/>
                  <a:pt x="743268" y="932273"/>
                  <a:pt x="523199" y="954506"/>
                </a:cubicBezTo>
                <a:cubicBezTo>
                  <a:pt x="303130" y="976739"/>
                  <a:pt x="249147" y="974306"/>
                  <a:pt x="0" y="954506"/>
                </a:cubicBezTo>
                <a:cubicBezTo>
                  <a:pt x="-8423" y="832450"/>
                  <a:pt x="-19245" y="623699"/>
                  <a:pt x="0" y="496343"/>
                </a:cubicBezTo>
                <a:cubicBezTo>
                  <a:pt x="19245" y="368987"/>
                  <a:pt x="-13642" y="246076"/>
                  <a:pt x="0" y="0"/>
                </a:cubicBezTo>
                <a:close/>
              </a:path>
              <a:path w="1480752" h="954506" stroke="0" extrusionOk="0">
                <a:moveTo>
                  <a:pt x="0" y="0"/>
                </a:moveTo>
                <a:cubicBezTo>
                  <a:pt x="195965" y="10962"/>
                  <a:pt x="266463" y="-10725"/>
                  <a:pt x="523199" y="0"/>
                </a:cubicBezTo>
                <a:cubicBezTo>
                  <a:pt x="779935" y="10725"/>
                  <a:pt x="797663" y="-18624"/>
                  <a:pt x="972360" y="0"/>
                </a:cubicBezTo>
                <a:cubicBezTo>
                  <a:pt x="1147057" y="18624"/>
                  <a:pt x="1327093" y="6439"/>
                  <a:pt x="1480752" y="0"/>
                </a:cubicBezTo>
                <a:cubicBezTo>
                  <a:pt x="1477160" y="102755"/>
                  <a:pt x="1470155" y="276649"/>
                  <a:pt x="1480752" y="486798"/>
                </a:cubicBezTo>
                <a:cubicBezTo>
                  <a:pt x="1491349" y="696947"/>
                  <a:pt x="1473700" y="740404"/>
                  <a:pt x="1480752" y="954506"/>
                </a:cubicBezTo>
                <a:cubicBezTo>
                  <a:pt x="1291178" y="943333"/>
                  <a:pt x="1156457" y="955008"/>
                  <a:pt x="1031591" y="954506"/>
                </a:cubicBezTo>
                <a:cubicBezTo>
                  <a:pt x="906725" y="954004"/>
                  <a:pt x="652619" y="970617"/>
                  <a:pt x="552814" y="954506"/>
                </a:cubicBezTo>
                <a:cubicBezTo>
                  <a:pt x="453009" y="938395"/>
                  <a:pt x="276157" y="978671"/>
                  <a:pt x="0" y="954506"/>
                </a:cubicBezTo>
                <a:cubicBezTo>
                  <a:pt x="-23742" y="723692"/>
                  <a:pt x="-5576" y="612135"/>
                  <a:pt x="0" y="458163"/>
                </a:cubicBezTo>
                <a:cubicBezTo>
                  <a:pt x="5576" y="304191"/>
                  <a:pt x="546" y="118806"/>
                  <a:pt x="0" y="0"/>
                </a:cubicBezTo>
                <a:close/>
              </a:path>
            </a:pathLst>
          </a:custGeom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84403578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3" name="Picture 12" descr="A child playing a musical instrument&#10;&#10;Description automatically generated">
            <a:extLst>
              <a:ext uri="{FF2B5EF4-FFF2-40B4-BE49-F238E27FC236}">
                <a16:creationId xmlns:a16="http://schemas.microsoft.com/office/drawing/2014/main" id="{263E172C-3DE3-7401-F71A-C799A3391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794" y="2678095"/>
            <a:ext cx="2195872" cy="1854000"/>
          </a:xfrm>
          <a:custGeom>
            <a:avLst/>
            <a:gdLst>
              <a:gd name="connsiteX0" fmla="*/ 0 w 2195872"/>
              <a:gd name="connsiteY0" fmla="*/ 0 h 1854000"/>
              <a:gd name="connsiteX1" fmla="*/ 483092 w 2195872"/>
              <a:gd name="connsiteY1" fmla="*/ 0 h 1854000"/>
              <a:gd name="connsiteX2" fmla="*/ 1010101 w 2195872"/>
              <a:gd name="connsiteY2" fmla="*/ 0 h 1854000"/>
              <a:gd name="connsiteX3" fmla="*/ 1493193 w 2195872"/>
              <a:gd name="connsiteY3" fmla="*/ 0 h 1854000"/>
              <a:gd name="connsiteX4" fmla="*/ 2195872 w 2195872"/>
              <a:gd name="connsiteY4" fmla="*/ 0 h 1854000"/>
              <a:gd name="connsiteX5" fmla="*/ 2195872 w 2195872"/>
              <a:gd name="connsiteY5" fmla="*/ 618000 h 1854000"/>
              <a:gd name="connsiteX6" fmla="*/ 2195872 w 2195872"/>
              <a:gd name="connsiteY6" fmla="*/ 1217460 h 1854000"/>
              <a:gd name="connsiteX7" fmla="*/ 2195872 w 2195872"/>
              <a:gd name="connsiteY7" fmla="*/ 1854000 h 1854000"/>
              <a:gd name="connsiteX8" fmla="*/ 1602987 w 2195872"/>
              <a:gd name="connsiteY8" fmla="*/ 1854000 h 1854000"/>
              <a:gd name="connsiteX9" fmla="*/ 1097936 w 2195872"/>
              <a:gd name="connsiteY9" fmla="*/ 1854000 h 1854000"/>
              <a:gd name="connsiteX10" fmla="*/ 548968 w 2195872"/>
              <a:gd name="connsiteY10" fmla="*/ 1854000 h 1854000"/>
              <a:gd name="connsiteX11" fmla="*/ 0 w 2195872"/>
              <a:gd name="connsiteY11" fmla="*/ 1854000 h 1854000"/>
              <a:gd name="connsiteX12" fmla="*/ 0 w 2195872"/>
              <a:gd name="connsiteY12" fmla="*/ 1198920 h 1854000"/>
              <a:gd name="connsiteX13" fmla="*/ 0 w 2195872"/>
              <a:gd name="connsiteY13" fmla="*/ 636540 h 1854000"/>
              <a:gd name="connsiteX14" fmla="*/ 0 w 2195872"/>
              <a:gd name="connsiteY14" fmla="*/ 0 h 18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95872" h="1854000" fill="none" extrusionOk="0">
                <a:moveTo>
                  <a:pt x="0" y="0"/>
                </a:moveTo>
                <a:cubicBezTo>
                  <a:pt x="128569" y="16242"/>
                  <a:pt x="341706" y="-15012"/>
                  <a:pt x="483092" y="0"/>
                </a:cubicBezTo>
                <a:cubicBezTo>
                  <a:pt x="624478" y="15012"/>
                  <a:pt x="864795" y="-11899"/>
                  <a:pt x="1010101" y="0"/>
                </a:cubicBezTo>
                <a:cubicBezTo>
                  <a:pt x="1155407" y="11899"/>
                  <a:pt x="1340285" y="-9951"/>
                  <a:pt x="1493193" y="0"/>
                </a:cubicBezTo>
                <a:cubicBezTo>
                  <a:pt x="1646101" y="9951"/>
                  <a:pt x="1865954" y="-4464"/>
                  <a:pt x="2195872" y="0"/>
                </a:cubicBezTo>
                <a:cubicBezTo>
                  <a:pt x="2178151" y="183275"/>
                  <a:pt x="2173328" y="361741"/>
                  <a:pt x="2195872" y="618000"/>
                </a:cubicBezTo>
                <a:cubicBezTo>
                  <a:pt x="2218416" y="874259"/>
                  <a:pt x="2197300" y="1072005"/>
                  <a:pt x="2195872" y="1217460"/>
                </a:cubicBezTo>
                <a:cubicBezTo>
                  <a:pt x="2194444" y="1362915"/>
                  <a:pt x="2222078" y="1642275"/>
                  <a:pt x="2195872" y="1854000"/>
                </a:cubicBezTo>
                <a:cubicBezTo>
                  <a:pt x="1928449" y="1873335"/>
                  <a:pt x="1729767" y="1851144"/>
                  <a:pt x="1602987" y="1854000"/>
                </a:cubicBezTo>
                <a:cubicBezTo>
                  <a:pt x="1476207" y="1856856"/>
                  <a:pt x="1314251" y="1838440"/>
                  <a:pt x="1097936" y="1854000"/>
                </a:cubicBezTo>
                <a:cubicBezTo>
                  <a:pt x="881621" y="1869560"/>
                  <a:pt x="764499" y="1827238"/>
                  <a:pt x="548968" y="1854000"/>
                </a:cubicBezTo>
                <a:cubicBezTo>
                  <a:pt x="333437" y="1880762"/>
                  <a:pt x="198083" y="1879299"/>
                  <a:pt x="0" y="1854000"/>
                </a:cubicBezTo>
                <a:cubicBezTo>
                  <a:pt x="9415" y="1538049"/>
                  <a:pt x="16158" y="1337280"/>
                  <a:pt x="0" y="1198920"/>
                </a:cubicBezTo>
                <a:cubicBezTo>
                  <a:pt x="-16158" y="1060560"/>
                  <a:pt x="-11606" y="902886"/>
                  <a:pt x="0" y="636540"/>
                </a:cubicBezTo>
                <a:cubicBezTo>
                  <a:pt x="11606" y="370194"/>
                  <a:pt x="-10968" y="168025"/>
                  <a:pt x="0" y="0"/>
                </a:cubicBezTo>
                <a:close/>
              </a:path>
              <a:path w="2195872" h="1854000" stroke="0" extrusionOk="0">
                <a:moveTo>
                  <a:pt x="0" y="0"/>
                </a:moveTo>
                <a:cubicBezTo>
                  <a:pt x="250767" y="14444"/>
                  <a:pt x="334174" y="21413"/>
                  <a:pt x="505051" y="0"/>
                </a:cubicBezTo>
                <a:cubicBezTo>
                  <a:pt x="675928" y="-21413"/>
                  <a:pt x="795094" y="-20499"/>
                  <a:pt x="1032060" y="0"/>
                </a:cubicBezTo>
                <a:cubicBezTo>
                  <a:pt x="1269026" y="20499"/>
                  <a:pt x="1339507" y="7884"/>
                  <a:pt x="1515152" y="0"/>
                </a:cubicBezTo>
                <a:cubicBezTo>
                  <a:pt x="1690797" y="-7884"/>
                  <a:pt x="1886427" y="358"/>
                  <a:pt x="2195872" y="0"/>
                </a:cubicBezTo>
                <a:cubicBezTo>
                  <a:pt x="2178725" y="148320"/>
                  <a:pt x="2208120" y="329509"/>
                  <a:pt x="2195872" y="562380"/>
                </a:cubicBezTo>
                <a:cubicBezTo>
                  <a:pt x="2183624" y="795251"/>
                  <a:pt x="2167281" y="995923"/>
                  <a:pt x="2195872" y="1198920"/>
                </a:cubicBezTo>
                <a:cubicBezTo>
                  <a:pt x="2224463" y="1401917"/>
                  <a:pt x="2192853" y="1526961"/>
                  <a:pt x="2195872" y="1854000"/>
                </a:cubicBezTo>
                <a:cubicBezTo>
                  <a:pt x="2026168" y="1877413"/>
                  <a:pt x="1860934" y="1872491"/>
                  <a:pt x="1602987" y="1854000"/>
                </a:cubicBezTo>
                <a:cubicBezTo>
                  <a:pt x="1345040" y="1835509"/>
                  <a:pt x="1229993" y="1845200"/>
                  <a:pt x="1119895" y="1854000"/>
                </a:cubicBezTo>
                <a:cubicBezTo>
                  <a:pt x="1009797" y="1862800"/>
                  <a:pt x="838124" y="1839049"/>
                  <a:pt x="570927" y="1854000"/>
                </a:cubicBezTo>
                <a:cubicBezTo>
                  <a:pt x="303730" y="1868951"/>
                  <a:pt x="247031" y="1829127"/>
                  <a:pt x="0" y="1854000"/>
                </a:cubicBezTo>
                <a:cubicBezTo>
                  <a:pt x="-24997" y="1604703"/>
                  <a:pt x="3339" y="1540413"/>
                  <a:pt x="0" y="1236000"/>
                </a:cubicBezTo>
                <a:cubicBezTo>
                  <a:pt x="-3339" y="931587"/>
                  <a:pt x="-29365" y="787866"/>
                  <a:pt x="0" y="618000"/>
                </a:cubicBezTo>
                <a:cubicBezTo>
                  <a:pt x="29365" y="448134"/>
                  <a:pt x="-26282" y="224728"/>
                  <a:pt x="0" y="0"/>
                </a:cubicBezTo>
                <a:close/>
              </a:path>
            </a:pathLst>
          </a:custGeom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6193938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5" name="Picture 14" descr="A dog on a leash in the grass&#10;&#10;Description automatically generated">
            <a:extLst>
              <a:ext uri="{FF2B5EF4-FFF2-40B4-BE49-F238E27FC236}">
                <a16:creationId xmlns:a16="http://schemas.microsoft.com/office/drawing/2014/main" id="{B59BDB0E-CE6A-0F83-662D-ED2334E21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79" y="4866251"/>
            <a:ext cx="1723056" cy="1480751"/>
          </a:xfrm>
          <a:custGeom>
            <a:avLst/>
            <a:gdLst>
              <a:gd name="connsiteX0" fmla="*/ 0 w 1723056"/>
              <a:gd name="connsiteY0" fmla="*/ 0 h 1480751"/>
              <a:gd name="connsiteX1" fmla="*/ 608813 w 1723056"/>
              <a:gd name="connsiteY1" fmla="*/ 0 h 1480751"/>
              <a:gd name="connsiteX2" fmla="*/ 1165935 w 1723056"/>
              <a:gd name="connsiteY2" fmla="*/ 0 h 1480751"/>
              <a:gd name="connsiteX3" fmla="*/ 1723056 w 1723056"/>
              <a:gd name="connsiteY3" fmla="*/ 0 h 1480751"/>
              <a:gd name="connsiteX4" fmla="*/ 1723056 w 1723056"/>
              <a:gd name="connsiteY4" fmla="*/ 463969 h 1480751"/>
              <a:gd name="connsiteX5" fmla="*/ 1723056 w 1723056"/>
              <a:gd name="connsiteY5" fmla="*/ 957552 h 1480751"/>
              <a:gd name="connsiteX6" fmla="*/ 1723056 w 1723056"/>
              <a:gd name="connsiteY6" fmla="*/ 1480751 h 1480751"/>
              <a:gd name="connsiteX7" fmla="*/ 1200396 w 1723056"/>
              <a:gd name="connsiteY7" fmla="*/ 1480751 h 1480751"/>
              <a:gd name="connsiteX8" fmla="*/ 626044 w 1723056"/>
              <a:gd name="connsiteY8" fmla="*/ 1480751 h 1480751"/>
              <a:gd name="connsiteX9" fmla="*/ 0 w 1723056"/>
              <a:gd name="connsiteY9" fmla="*/ 1480751 h 1480751"/>
              <a:gd name="connsiteX10" fmla="*/ 0 w 1723056"/>
              <a:gd name="connsiteY10" fmla="*/ 957552 h 1480751"/>
              <a:gd name="connsiteX11" fmla="*/ 0 w 1723056"/>
              <a:gd name="connsiteY11" fmla="*/ 434354 h 1480751"/>
              <a:gd name="connsiteX12" fmla="*/ 0 w 1723056"/>
              <a:gd name="connsiteY12" fmla="*/ 0 h 1480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23056" h="1480751" fill="none" extrusionOk="0">
                <a:moveTo>
                  <a:pt x="0" y="0"/>
                </a:moveTo>
                <a:cubicBezTo>
                  <a:pt x="213383" y="-2050"/>
                  <a:pt x="382435" y="27028"/>
                  <a:pt x="608813" y="0"/>
                </a:cubicBezTo>
                <a:cubicBezTo>
                  <a:pt x="835191" y="-27028"/>
                  <a:pt x="1033827" y="-19160"/>
                  <a:pt x="1165935" y="0"/>
                </a:cubicBezTo>
                <a:cubicBezTo>
                  <a:pt x="1298043" y="19160"/>
                  <a:pt x="1605035" y="-20995"/>
                  <a:pt x="1723056" y="0"/>
                </a:cubicBezTo>
                <a:cubicBezTo>
                  <a:pt x="1725504" y="172170"/>
                  <a:pt x="1720119" y="259686"/>
                  <a:pt x="1723056" y="463969"/>
                </a:cubicBezTo>
                <a:cubicBezTo>
                  <a:pt x="1725993" y="668252"/>
                  <a:pt x="1729992" y="747572"/>
                  <a:pt x="1723056" y="957552"/>
                </a:cubicBezTo>
                <a:cubicBezTo>
                  <a:pt x="1716120" y="1167532"/>
                  <a:pt x="1730217" y="1286378"/>
                  <a:pt x="1723056" y="1480751"/>
                </a:cubicBezTo>
                <a:cubicBezTo>
                  <a:pt x="1520250" y="1506850"/>
                  <a:pt x="1431290" y="1464652"/>
                  <a:pt x="1200396" y="1480751"/>
                </a:cubicBezTo>
                <a:cubicBezTo>
                  <a:pt x="969502" y="1496850"/>
                  <a:pt x="891001" y="1473147"/>
                  <a:pt x="626044" y="1480751"/>
                </a:cubicBezTo>
                <a:cubicBezTo>
                  <a:pt x="361087" y="1488355"/>
                  <a:pt x="170238" y="1492891"/>
                  <a:pt x="0" y="1480751"/>
                </a:cubicBezTo>
                <a:cubicBezTo>
                  <a:pt x="25900" y="1318508"/>
                  <a:pt x="16027" y="1195226"/>
                  <a:pt x="0" y="957552"/>
                </a:cubicBezTo>
                <a:cubicBezTo>
                  <a:pt x="-16027" y="719878"/>
                  <a:pt x="8582" y="628437"/>
                  <a:pt x="0" y="434354"/>
                </a:cubicBezTo>
                <a:cubicBezTo>
                  <a:pt x="-8582" y="240271"/>
                  <a:pt x="3425" y="170091"/>
                  <a:pt x="0" y="0"/>
                </a:cubicBezTo>
                <a:close/>
              </a:path>
              <a:path w="1723056" h="1480751" stroke="0" extrusionOk="0">
                <a:moveTo>
                  <a:pt x="0" y="0"/>
                </a:moveTo>
                <a:cubicBezTo>
                  <a:pt x="227729" y="-3212"/>
                  <a:pt x="300922" y="-25751"/>
                  <a:pt x="557121" y="0"/>
                </a:cubicBezTo>
                <a:cubicBezTo>
                  <a:pt x="813320" y="25751"/>
                  <a:pt x="981235" y="13188"/>
                  <a:pt x="1097012" y="0"/>
                </a:cubicBezTo>
                <a:cubicBezTo>
                  <a:pt x="1212789" y="-13188"/>
                  <a:pt x="1587929" y="-16243"/>
                  <a:pt x="1723056" y="0"/>
                </a:cubicBezTo>
                <a:cubicBezTo>
                  <a:pt x="1737086" y="217415"/>
                  <a:pt x="1706167" y="272996"/>
                  <a:pt x="1723056" y="478776"/>
                </a:cubicBezTo>
                <a:cubicBezTo>
                  <a:pt x="1739945" y="684556"/>
                  <a:pt x="1732973" y="802642"/>
                  <a:pt x="1723056" y="957552"/>
                </a:cubicBezTo>
                <a:cubicBezTo>
                  <a:pt x="1713139" y="1112462"/>
                  <a:pt x="1708058" y="1285814"/>
                  <a:pt x="1723056" y="1480751"/>
                </a:cubicBezTo>
                <a:cubicBezTo>
                  <a:pt x="1556159" y="1466616"/>
                  <a:pt x="1296087" y="1497539"/>
                  <a:pt x="1165935" y="1480751"/>
                </a:cubicBezTo>
                <a:cubicBezTo>
                  <a:pt x="1035783" y="1463963"/>
                  <a:pt x="820565" y="1463998"/>
                  <a:pt x="608813" y="1480751"/>
                </a:cubicBezTo>
                <a:cubicBezTo>
                  <a:pt x="397061" y="1497504"/>
                  <a:pt x="248615" y="1505010"/>
                  <a:pt x="0" y="1480751"/>
                </a:cubicBezTo>
                <a:cubicBezTo>
                  <a:pt x="12070" y="1284507"/>
                  <a:pt x="18558" y="1206905"/>
                  <a:pt x="0" y="972360"/>
                </a:cubicBezTo>
                <a:cubicBezTo>
                  <a:pt x="-18558" y="737815"/>
                  <a:pt x="-11673" y="577805"/>
                  <a:pt x="0" y="449161"/>
                </a:cubicBezTo>
                <a:cubicBezTo>
                  <a:pt x="11673" y="320517"/>
                  <a:pt x="3521" y="137793"/>
                  <a:pt x="0" y="0"/>
                </a:cubicBezTo>
                <a:close/>
              </a:path>
            </a:pathLst>
          </a:custGeom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4681557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9" name="Picture 18" descr="A person standing near water&#10;&#10;Description automatically generated">
            <a:extLst>
              <a:ext uri="{FF2B5EF4-FFF2-40B4-BE49-F238E27FC236}">
                <a16:creationId xmlns:a16="http://schemas.microsoft.com/office/drawing/2014/main" id="{9B12E97F-A755-55A8-1C07-08CF0E9774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51574" y="2909845"/>
            <a:ext cx="1854000" cy="1390500"/>
          </a:xfrm>
          <a:custGeom>
            <a:avLst/>
            <a:gdLst>
              <a:gd name="connsiteX0" fmla="*/ 0 w 1854000"/>
              <a:gd name="connsiteY0" fmla="*/ 0 h 1390500"/>
              <a:gd name="connsiteX1" fmla="*/ 562380 w 1854000"/>
              <a:gd name="connsiteY1" fmla="*/ 0 h 1390500"/>
              <a:gd name="connsiteX2" fmla="*/ 1180380 w 1854000"/>
              <a:gd name="connsiteY2" fmla="*/ 0 h 1390500"/>
              <a:gd name="connsiteX3" fmla="*/ 1854000 w 1854000"/>
              <a:gd name="connsiteY3" fmla="*/ 0 h 1390500"/>
              <a:gd name="connsiteX4" fmla="*/ 1854000 w 1854000"/>
              <a:gd name="connsiteY4" fmla="*/ 653535 h 1390500"/>
              <a:gd name="connsiteX5" fmla="*/ 1854000 w 1854000"/>
              <a:gd name="connsiteY5" fmla="*/ 1390500 h 1390500"/>
              <a:gd name="connsiteX6" fmla="*/ 1198920 w 1854000"/>
              <a:gd name="connsiteY6" fmla="*/ 1390500 h 1390500"/>
              <a:gd name="connsiteX7" fmla="*/ 618000 w 1854000"/>
              <a:gd name="connsiteY7" fmla="*/ 1390500 h 1390500"/>
              <a:gd name="connsiteX8" fmla="*/ 0 w 1854000"/>
              <a:gd name="connsiteY8" fmla="*/ 1390500 h 1390500"/>
              <a:gd name="connsiteX9" fmla="*/ 0 w 1854000"/>
              <a:gd name="connsiteY9" fmla="*/ 709155 h 1390500"/>
              <a:gd name="connsiteX10" fmla="*/ 0 w 1854000"/>
              <a:gd name="connsiteY10" fmla="*/ 0 h 13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54000" h="1390500" fill="none" extrusionOk="0">
                <a:moveTo>
                  <a:pt x="0" y="0"/>
                </a:moveTo>
                <a:cubicBezTo>
                  <a:pt x="274011" y="-26465"/>
                  <a:pt x="299204" y="8893"/>
                  <a:pt x="562380" y="0"/>
                </a:cubicBezTo>
                <a:cubicBezTo>
                  <a:pt x="825556" y="-8893"/>
                  <a:pt x="987361" y="-28358"/>
                  <a:pt x="1180380" y="0"/>
                </a:cubicBezTo>
                <a:cubicBezTo>
                  <a:pt x="1373399" y="28358"/>
                  <a:pt x="1655131" y="9221"/>
                  <a:pt x="1854000" y="0"/>
                </a:cubicBezTo>
                <a:cubicBezTo>
                  <a:pt x="1882636" y="263937"/>
                  <a:pt x="1884528" y="480331"/>
                  <a:pt x="1854000" y="653535"/>
                </a:cubicBezTo>
                <a:cubicBezTo>
                  <a:pt x="1823472" y="826739"/>
                  <a:pt x="1849479" y="1182781"/>
                  <a:pt x="1854000" y="1390500"/>
                </a:cubicBezTo>
                <a:cubicBezTo>
                  <a:pt x="1660603" y="1411883"/>
                  <a:pt x="1460590" y="1376058"/>
                  <a:pt x="1198920" y="1390500"/>
                </a:cubicBezTo>
                <a:cubicBezTo>
                  <a:pt x="937250" y="1404942"/>
                  <a:pt x="746626" y="1386744"/>
                  <a:pt x="618000" y="1390500"/>
                </a:cubicBezTo>
                <a:cubicBezTo>
                  <a:pt x="489374" y="1394256"/>
                  <a:pt x="159996" y="1387037"/>
                  <a:pt x="0" y="1390500"/>
                </a:cubicBezTo>
                <a:cubicBezTo>
                  <a:pt x="23013" y="1147121"/>
                  <a:pt x="-7880" y="856270"/>
                  <a:pt x="0" y="709155"/>
                </a:cubicBezTo>
                <a:cubicBezTo>
                  <a:pt x="7880" y="562041"/>
                  <a:pt x="3584" y="349830"/>
                  <a:pt x="0" y="0"/>
                </a:cubicBezTo>
                <a:close/>
              </a:path>
              <a:path w="1854000" h="1390500" stroke="0" extrusionOk="0">
                <a:moveTo>
                  <a:pt x="0" y="0"/>
                </a:moveTo>
                <a:cubicBezTo>
                  <a:pt x="143155" y="-29174"/>
                  <a:pt x="362608" y="31208"/>
                  <a:pt x="636540" y="0"/>
                </a:cubicBezTo>
                <a:cubicBezTo>
                  <a:pt x="910472" y="-31208"/>
                  <a:pt x="1039729" y="19616"/>
                  <a:pt x="1273080" y="0"/>
                </a:cubicBezTo>
                <a:cubicBezTo>
                  <a:pt x="1506431" y="-19616"/>
                  <a:pt x="1719455" y="-7090"/>
                  <a:pt x="1854000" y="0"/>
                </a:cubicBezTo>
                <a:cubicBezTo>
                  <a:pt x="1885101" y="299510"/>
                  <a:pt x="1836235" y="377412"/>
                  <a:pt x="1854000" y="695250"/>
                </a:cubicBezTo>
                <a:cubicBezTo>
                  <a:pt x="1871766" y="1013088"/>
                  <a:pt x="1843419" y="1098643"/>
                  <a:pt x="1854000" y="1390500"/>
                </a:cubicBezTo>
                <a:cubicBezTo>
                  <a:pt x="1708973" y="1364852"/>
                  <a:pt x="1436509" y="1371839"/>
                  <a:pt x="1291620" y="1390500"/>
                </a:cubicBezTo>
                <a:cubicBezTo>
                  <a:pt x="1146731" y="1409161"/>
                  <a:pt x="979359" y="1382804"/>
                  <a:pt x="710700" y="1390500"/>
                </a:cubicBezTo>
                <a:cubicBezTo>
                  <a:pt x="442041" y="1398196"/>
                  <a:pt x="224045" y="1418795"/>
                  <a:pt x="0" y="1390500"/>
                </a:cubicBezTo>
                <a:cubicBezTo>
                  <a:pt x="-11499" y="1109442"/>
                  <a:pt x="14334" y="985015"/>
                  <a:pt x="0" y="681345"/>
                </a:cubicBezTo>
                <a:cubicBezTo>
                  <a:pt x="-14334" y="377675"/>
                  <a:pt x="-13824" y="202465"/>
                  <a:pt x="0" y="0"/>
                </a:cubicBezTo>
                <a:close/>
              </a:path>
            </a:pathLst>
          </a:custGeom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34984566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1" name="Picture 20" descr="A dog in a car&#10;&#10;Description automatically generated">
            <a:extLst>
              <a:ext uri="{FF2B5EF4-FFF2-40B4-BE49-F238E27FC236}">
                <a16:creationId xmlns:a16="http://schemas.microsoft.com/office/drawing/2014/main" id="{50A76B48-02B2-EB3D-1DC0-B9149D23F6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3" r="16545"/>
          <a:stretch/>
        </p:blipFill>
        <p:spPr>
          <a:xfrm rot="5400000">
            <a:off x="4787283" y="5018132"/>
            <a:ext cx="1480750" cy="1176991"/>
          </a:xfrm>
          <a:custGeom>
            <a:avLst/>
            <a:gdLst>
              <a:gd name="connsiteX0" fmla="*/ 0 w 1480750"/>
              <a:gd name="connsiteY0" fmla="*/ 0 h 1176991"/>
              <a:gd name="connsiteX1" fmla="*/ 508391 w 1480750"/>
              <a:gd name="connsiteY1" fmla="*/ 0 h 1176991"/>
              <a:gd name="connsiteX2" fmla="*/ 957552 w 1480750"/>
              <a:gd name="connsiteY2" fmla="*/ 0 h 1176991"/>
              <a:gd name="connsiteX3" fmla="*/ 1480750 w 1480750"/>
              <a:gd name="connsiteY3" fmla="*/ 0 h 1176991"/>
              <a:gd name="connsiteX4" fmla="*/ 1480750 w 1480750"/>
              <a:gd name="connsiteY4" fmla="*/ 588496 h 1176991"/>
              <a:gd name="connsiteX5" fmla="*/ 1480750 w 1480750"/>
              <a:gd name="connsiteY5" fmla="*/ 1176991 h 1176991"/>
              <a:gd name="connsiteX6" fmla="*/ 1001974 w 1480750"/>
              <a:gd name="connsiteY6" fmla="*/ 1176991 h 1176991"/>
              <a:gd name="connsiteX7" fmla="*/ 523198 w 1480750"/>
              <a:gd name="connsiteY7" fmla="*/ 1176991 h 1176991"/>
              <a:gd name="connsiteX8" fmla="*/ 0 w 1480750"/>
              <a:gd name="connsiteY8" fmla="*/ 1176991 h 1176991"/>
              <a:gd name="connsiteX9" fmla="*/ 0 w 1480750"/>
              <a:gd name="connsiteY9" fmla="*/ 600265 h 1176991"/>
              <a:gd name="connsiteX10" fmla="*/ 0 w 1480750"/>
              <a:gd name="connsiteY10" fmla="*/ 0 h 117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0750" h="1176991" fill="none" extrusionOk="0">
                <a:moveTo>
                  <a:pt x="0" y="0"/>
                </a:moveTo>
                <a:cubicBezTo>
                  <a:pt x="199203" y="-9468"/>
                  <a:pt x="379587" y="-21721"/>
                  <a:pt x="508391" y="0"/>
                </a:cubicBezTo>
                <a:cubicBezTo>
                  <a:pt x="637195" y="21721"/>
                  <a:pt x="782807" y="-7350"/>
                  <a:pt x="957552" y="0"/>
                </a:cubicBezTo>
                <a:cubicBezTo>
                  <a:pt x="1132297" y="7350"/>
                  <a:pt x="1290373" y="1915"/>
                  <a:pt x="1480750" y="0"/>
                </a:cubicBezTo>
                <a:cubicBezTo>
                  <a:pt x="1505517" y="187562"/>
                  <a:pt x="1462434" y="378967"/>
                  <a:pt x="1480750" y="588496"/>
                </a:cubicBezTo>
                <a:cubicBezTo>
                  <a:pt x="1499066" y="798025"/>
                  <a:pt x="1495613" y="889044"/>
                  <a:pt x="1480750" y="1176991"/>
                </a:cubicBezTo>
                <a:cubicBezTo>
                  <a:pt x="1256609" y="1172037"/>
                  <a:pt x="1098325" y="1160573"/>
                  <a:pt x="1001974" y="1176991"/>
                </a:cubicBezTo>
                <a:cubicBezTo>
                  <a:pt x="905623" y="1193409"/>
                  <a:pt x="693482" y="1162667"/>
                  <a:pt x="523198" y="1176991"/>
                </a:cubicBezTo>
                <a:cubicBezTo>
                  <a:pt x="352914" y="1191315"/>
                  <a:pt x="157021" y="1163732"/>
                  <a:pt x="0" y="1176991"/>
                </a:cubicBezTo>
                <a:cubicBezTo>
                  <a:pt x="-28295" y="1001716"/>
                  <a:pt x="12947" y="745763"/>
                  <a:pt x="0" y="600265"/>
                </a:cubicBezTo>
                <a:cubicBezTo>
                  <a:pt x="-12947" y="454767"/>
                  <a:pt x="-6232" y="202366"/>
                  <a:pt x="0" y="0"/>
                </a:cubicBezTo>
                <a:close/>
              </a:path>
              <a:path w="1480750" h="1176991" stroke="0" extrusionOk="0">
                <a:moveTo>
                  <a:pt x="0" y="0"/>
                </a:moveTo>
                <a:cubicBezTo>
                  <a:pt x="141929" y="-7452"/>
                  <a:pt x="303360" y="14801"/>
                  <a:pt x="493583" y="0"/>
                </a:cubicBezTo>
                <a:cubicBezTo>
                  <a:pt x="683806" y="-14801"/>
                  <a:pt x="739398" y="18838"/>
                  <a:pt x="972359" y="0"/>
                </a:cubicBezTo>
                <a:cubicBezTo>
                  <a:pt x="1205320" y="-18838"/>
                  <a:pt x="1326262" y="-14252"/>
                  <a:pt x="1480750" y="0"/>
                </a:cubicBezTo>
                <a:cubicBezTo>
                  <a:pt x="1499789" y="191264"/>
                  <a:pt x="1506442" y="380135"/>
                  <a:pt x="1480750" y="564956"/>
                </a:cubicBezTo>
                <a:cubicBezTo>
                  <a:pt x="1455058" y="749777"/>
                  <a:pt x="1480204" y="981839"/>
                  <a:pt x="1480750" y="1176991"/>
                </a:cubicBezTo>
                <a:cubicBezTo>
                  <a:pt x="1345273" y="1185200"/>
                  <a:pt x="1182755" y="1181517"/>
                  <a:pt x="972359" y="1176991"/>
                </a:cubicBezTo>
                <a:cubicBezTo>
                  <a:pt x="761963" y="1172465"/>
                  <a:pt x="638224" y="1158387"/>
                  <a:pt x="449161" y="1176991"/>
                </a:cubicBezTo>
                <a:cubicBezTo>
                  <a:pt x="260098" y="1195595"/>
                  <a:pt x="139308" y="1189362"/>
                  <a:pt x="0" y="1176991"/>
                </a:cubicBezTo>
                <a:cubicBezTo>
                  <a:pt x="26437" y="940069"/>
                  <a:pt x="-21399" y="746137"/>
                  <a:pt x="0" y="588496"/>
                </a:cubicBezTo>
                <a:cubicBezTo>
                  <a:pt x="21399" y="430855"/>
                  <a:pt x="13885" y="235859"/>
                  <a:pt x="0" y="0"/>
                </a:cubicBezTo>
                <a:close/>
              </a:path>
            </a:pathLst>
          </a:custGeom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328005459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CE0DE8-D098-367E-D25B-47BD4C6D8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9587" y="159890"/>
            <a:ext cx="1469110" cy="2077124"/>
          </a:xfrm>
          <a:custGeom>
            <a:avLst/>
            <a:gdLst>
              <a:gd name="connsiteX0" fmla="*/ 0 w 1469110"/>
              <a:gd name="connsiteY0" fmla="*/ 0 h 2077124"/>
              <a:gd name="connsiteX1" fmla="*/ 475012 w 1469110"/>
              <a:gd name="connsiteY1" fmla="*/ 0 h 2077124"/>
              <a:gd name="connsiteX2" fmla="*/ 950024 w 1469110"/>
              <a:gd name="connsiteY2" fmla="*/ 0 h 2077124"/>
              <a:gd name="connsiteX3" fmla="*/ 1469110 w 1469110"/>
              <a:gd name="connsiteY3" fmla="*/ 0 h 2077124"/>
              <a:gd name="connsiteX4" fmla="*/ 1469110 w 1469110"/>
              <a:gd name="connsiteY4" fmla="*/ 692375 h 2077124"/>
              <a:gd name="connsiteX5" fmla="*/ 1469110 w 1469110"/>
              <a:gd name="connsiteY5" fmla="*/ 1384749 h 2077124"/>
              <a:gd name="connsiteX6" fmla="*/ 1469110 w 1469110"/>
              <a:gd name="connsiteY6" fmla="*/ 2077124 h 2077124"/>
              <a:gd name="connsiteX7" fmla="*/ 994098 w 1469110"/>
              <a:gd name="connsiteY7" fmla="*/ 2077124 h 2077124"/>
              <a:gd name="connsiteX8" fmla="*/ 548468 w 1469110"/>
              <a:gd name="connsiteY8" fmla="*/ 2077124 h 2077124"/>
              <a:gd name="connsiteX9" fmla="*/ 0 w 1469110"/>
              <a:gd name="connsiteY9" fmla="*/ 2077124 h 2077124"/>
              <a:gd name="connsiteX10" fmla="*/ 0 w 1469110"/>
              <a:gd name="connsiteY10" fmla="*/ 1343207 h 2077124"/>
              <a:gd name="connsiteX11" fmla="*/ 0 w 1469110"/>
              <a:gd name="connsiteY11" fmla="*/ 609290 h 2077124"/>
              <a:gd name="connsiteX12" fmla="*/ 0 w 1469110"/>
              <a:gd name="connsiteY12" fmla="*/ 0 h 207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69110" h="2077124" fill="none" extrusionOk="0">
                <a:moveTo>
                  <a:pt x="0" y="0"/>
                </a:moveTo>
                <a:cubicBezTo>
                  <a:pt x="231159" y="7434"/>
                  <a:pt x="319114" y="-23335"/>
                  <a:pt x="475012" y="0"/>
                </a:cubicBezTo>
                <a:cubicBezTo>
                  <a:pt x="630910" y="23335"/>
                  <a:pt x="818500" y="-8563"/>
                  <a:pt x="950024" y="0"/>
                </a:cubicBezTo>
                <a:cubicBezTo>
                  <a:pt x="1081548" y="8563"/>
                  <a:pt x="1304838" y="-22270"/>
                  <a:pt x="1469110" y="0"/>
                </a:cubicBezTo>
                <a:cubicBezTo>
                  <a:pt x="1470527" y="284711"/>
                  <a:pt x="1495829" y="552064"/>
                  <a:pt x="1469110" y="692375"/>
                </a:cubicBezTo>
                <a:cubicBezTo>
                  <a:pt x="1442391" y="832687"/>
                  <a:pt x="1499739" y="1238040"/>
                  <a:pt x="1469110" y="1384749"/>
                </a:cubicBezTo>
                <a:cubicBezTo>
                  <a:pt x="1438481" y="1531458"/>
                  <a:pt x="1484558" y="1772253"/>
                  <a:pt x="1469110" y="2077124"/>
                </a:cubicBezTo>
                <a:cubicBezTo>
                  <a:pt x="1318466" y="2060875"/>
                  <a:pt x="1154806" y="2092832"/>
                  <a:pt x="994098" y="2077124"/>
                </a:cubicBezTo>
                <a:cubicBezTo>
                  <a:pt x="833390" y="2061416"/>
                  <a:pt x="763951" y="2076446"/>
                  <a:pt x="548468" y="2077124"/>
                </a:cubicBezTo>
                <a:cubicBezTo>
                  <a:pt x="332985" y="2077803"/>
                  <a:pt x="267814" y="2101070"/>
                  <a:pt x="0" y="2077124"/>
                </a:cubicBezTo>
                <a:cubicBezTo>
                  <a:pt x="-26638" y="1789652"/>
                  <a:pt x="-12629" y="1669817"/>
                  <a:pt x="0" y="1343207"/>
                </a:cubicBezTo>
                <a:cubicBezTo>
                  <a:pt x="12629" y="1016597"/>
                  <a:pt x="873" y="797540"/>
                  <a:pt x="0" y="609290"/>
                </a:cubicBezTo>
                <a:cubicBezTo>
                  <a:pt x="-873" y="421040"/>
                  <a:pt x="27320" y="198503"/>
                  <a:pt x="0" y="0"/>
                </a:cubicBezTo>
                <a:close/>
              </a:path>
              <a:path w="1469110" h="2077124" stroke="0" extrusionOk="0">
                <a:moveTo>
                  <a:pt x="0" y="0"/>
                </a:moveTo>
                <a:cubicBezTo>
                  <a:pt x="210435" y="7303"/>
                  <a:pt x="255322" y="5002"/>
                  <a:pt x="460321" y="0"/>
                </a:cubicBezTo>
                <a:cubicBezTo>
                  <a:pt x="665320" y="-5002"/>
                  <a:pt x="719405" y="-22436"/>
                  <a:pt x="935333" y="0"/>
                </a:cubicBezTo>
                <a:cubicBezTo>
                  <a:pt x="1151261" y="22436"/>
                  <a:pt x="1352388" y="3069"/>
                  <a:pt x="1469110" y="0"/>
                </a:cubicBezTo>
                <a:cubicBezTo>
                  <a:pt x="1473393" y="281595"/>
                  <a:pt x="1436136" y="454029"/>
                  <a:pt x="1469110" y="692375"/>
                </a:cubicBezTo>
                <a:cubicBezTo>
                  <a:pt x="1502084" y="930722"/>
                  <a:pt x="1490296" y="1099727"/>
                  <a:pt x="1469110" y="1322436"/>
                </a:cubicBezTo>
                <a:cubicBezTo>
                  <a:pt x="1447924" y="1545145"/>
                  <a:pt x="1458129" y="1820102"/>
                  <a:pt x="1469110" y="2077124"/>
                </a:cubicBezTo>
                <a:cubicBezTo>
                  <a:pt x="1261838" y="2084220"/>
                  <a:pt x="1132223" y="2072646"/>
                  <a:pt x="964716" y="2077124"/>
                </a:cubicBezTo>
                <a:cubicBezTo>
                  <a:pt x="797209" y="2081602"/>
                  <a:pt x="655995" y="2084739"/>
                  <a:pt x="489703" y="2077124"/>
                </a:cubicBezTo>
                <a:cubicBezTo>
                  <a:pt x="323411" y="2069509"/>
                  <a:pt x="162872" y="2067144"/>
                  <a:pt x="0" y="2077124"/>
                </a:cubicBezTo>
                <a:cubicBezTo>
                  <a:pt x="10543" y="1743797"/>
                  <a:pt x="-7354" y="1671146"/>
                  <a:pt x="0" y="1405521"/>
                </a:cubicBezTo>
                <a:cubicBezTo>
                  <a:pt x="7354" y="1139896"/>
                  <a:pt x="17872" y="1049882"/>
                  <a:pt x="0" y="775460"/>
                </a:cubicBezTo>
                <a:cubicBezTo>
                  <a:pt x="-17872" y="501038"/>
                  <a:pt x="25391" y="327720"/>
                  <a:pt x="0" y="0"/>
                </a:cubicBezTo>
                <a:close/>
              </a:path>
            </a:pathLst>
          </a:custGeom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8888359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26" name="Picture 2" descr="King's High Warwick - Academic Enrichment">
            <a:extLst>
              <a:ext uri="{FF2B5EF4-FFF2-40B4-BE49-F238E27FC236}">
                <a16:creationId xmlns:a16="http://schemas.microsoft.com/office/drawing/2014/main" id="{BCAA572C-97A1-F0F3-EC28-350128EA0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640" y="175341"/>
            <a:ext cx="1457011" cy="2061673"/>
          </a:xfrm>
          <a:custGeom>
            <a:avLst/>
            <a:gdLst>
              <a:gd name="connsiteX0" fmla="*/ 0 w 1457011"/>
              <a:gd name="connsiteY0" fmla="*/ 0 h 2061673"/>
              <a:gd name="connsiteX1" fmla="*/ 471100 w 1457011"/>
              <a:gd name="connsiteY1" fmla="*/ 0 h 2061673"/>
              <a:gd name="connsiteX2" fmla="*/ 913060 w 1457011"/>
              <a:gd name="connsiteY2" fmla="*/ 0 h 2061673"/>
              <a:gd name="connsiteX3" fmla="*/ 1457011 w 1457011"/>
              <a:gd name="connsiteY3" fmla="*/ 0 h 2061673"/>
              <a:gd name="connsiteX4" fmla="*/ 1457011 w 1457011"/>
              <a:gd name="connsiteY4" fmla="*/ 666608 h 2061673"/>
              <a:gd name="connsiteX5" fmla="*/ 1457011 w 1457011"/>
              <a:gd name="connsiteY5" fmla="*/ 1312598 h 2061673"/>
              <a:gd name="connsiteX6" fmla="*/ 1457011 w 1457011"/>
              <a:gd name="connsiteY6" fmla="*/ 2061673 h 2061673"/>
              <a:gd name="connsiteX7" fmla="*/ 971341 w 1457011"/>
              <a:gd name="connsiteY7" fmla="*/ 2061673 h 2061673"/>
              <a:gd name="connsiteX8" fmla="*/ 456530 w 1457011"/>
              <a:gd name="connsiteY8" fmla="*/ 2061673 h 2061673"/>
              <a:gd name="connsiteX9" fmla="*/ 0 w 1457011"/>
              <a:gd name="connsiteY9" fmla="*/ 2061673 h 2061673"/>
              <a:gd name="connsiteX10" fmla="*/ 0 w 1457011"/>
              <a:gd name="connsiteY10" fmla="*/ 1374449 h 2061673"/>
              <a:gd name="connsiteX11" fmla="*/ 0 w 1457011"/>
              <a:gd name="connsiteY11" fmla="*/ 707841 h 2061673"/>
              <a:gd name="connsiteX12" fmla="*/ 0 w 1457011"/>
              <a:gd name="connsiteY12" fmla="*/ 0 h 206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7011" h="2061673" extrusionOk="0">
                <a:moveTo>
                  <a:pt x="0" y="0"/>
                </a:moveTo>
                <a:cubicBezTo>
                  <a:pt x="172797" y="15622"/>
                  <a:pt x="341612" y="-38"/>
                  <a:pt x="471100" y="0"/>
                </a:cubicBezTo>
                <a:cubicBezTo>
                  <a:pt x="600588" y="38"/>
                  <a:pt x="724574" y="-20833"/>
                  <a:pt x="913060" y="0"/>
                </a:cubicBezTo>
                <a:cubicBezTo>
                  <a:pt x="1101546" y="20833"/>
                  <a:pt x="1212942" y="26242"/>
                  <a:pt x="1457011" y="0"/>
                </a:cubicBezTo>
                <a:cubicBezTo>
                  <a:pt x="1466256" y="135494"/>
                  <a:pt x="1489599" y="402057"/>
                  <a:pt x="1457011" y="666608"/>
                </a:cubicBezTo>
                <a:cubicBezTo>
                  <a:pt x="1424423" y="931159"/>
                  <a:pt x="1477171" y="1100986"/>
                  <a:pt x="1457011" y="1312598"/>
                </a:cubicBezTo>
                <a:cubicBezTo>
                  <a:pt x="1436852" y="1524210"/>
                  <a:pt x="1489624" y="1861478"/>
                  <a:pt x="1457011" y="2061673"/>
                </a:cubicBezTo>
                <a:cubicBezTo>
                  <a:pt x="1353844" y="2080508"/>
                  <a:pt x="1089955" y="2062237"/>
                  <a:pt x="971341" y="2061673"/>
                </a:cubicBezTo>
                <a:cubicBezTo>
                  <a:pt x="852727" y="2061110"/>
                  <a:pt x="583841" y="2059050"/>
                  <a:pt x="456530" y="2061673"/>
                </a:cubicBezTo>
                <a:cubicBezTo>
                  <a:pt x="329219" y="2064296"/>
                  <a:pt x="201164" y="2040905"/>
                  <a:pt x="0" y="2061673"/>
                </a:cubicBezTo>
                <a:cubicBezTo>
                  <a:pt x="-34345" y="1817434"/>
                  <a:pt x="-14532" y="1674377"/>
                  <a:pt x="0" y="1374449"/>
                </a:cubicBezTo>
                <a:cubicBezTo>
                  <a:pt x="14532" y="1074521"/>
                  <a:pt x="-17119" y="1000743"/>
                  <a:pt x="0" y="707841"/>
                </a:cubicBezTo>
                <a:cubicBezTo>
                  <a:pt x="17119" y="414939"/>
                  <a:pt x="-30531" y="332756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D6EBFB-FD1A-0661-23B1-2EFCF595E49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293" t="15050" r="11429" b="12696"/>
          <a:stretch/>
        </p:blipFill>
        <p:spPr>
          <a:xfrm>
            <a:off x="6477389" y="477915"/>
            <a:ext cx="2080424" cy="1277888"/>
          </a:xfrm>
          <a:custGeom>
            <a:avLst/>
            <a:gdLst>
              <a:gd name="connsiteX0" fmla="*/ 0 w 2080424"/>
              <a:gd name="connsiteY0" fmla="*/ 0 h 1277888"/>
              <a:gd name="connsiteX1" fmla="*/ 672670 w 2080424"/>
              <a:gd name="connsiteY1" fmla="*/ 0 h 1277888"/>
              <a:gd name="connsiteX2" fmla="*/ 1366145 w 2080424"/>
              <a:gd name="connsiteY2" fmla="*/ 0 h 1277888"/>
              <a:gd name="connsiteX3" fmla="*/ 2080424 w 2080424"/>
              <a:gd name="connsiteY3" fmla="*/ 0 h 1277888"/>
              <a:gd name="connsiteX4" fmla="*/ 2080424 w 2080424"/>
              <a:gd name="connsiteY4" fmla="*/ 638944 h 1277888"/>
              <a:gd name="connsiteX5" fmla="*/ 2080424 w 2080424"/>
              <a:gd name="connsiteY5" fmla="*/ 1277888 h 1277888"/>
              <a:gd name="connsiteX6" fmla="*/ 1386949 w 2080424"/>
              <a:gd name="connsiteY6" fmla="*/ 1277888 h 1277888"/>
              <a:gd name="connsiteX7" fmla="*/ 735083 w 2080424"/>
              <a:gd name="connsiteY7" fmla="*/ 1277888 h 1277888"/>
              <a:gd name="connsiteX8" fmla="*/ 0 w 2080424"/>
              <a:gd name="connsiteY8" fmla="*/ 1277888 h 1277888"/>
              <a:gd name="connsiteX9" fmla="*/ 0 w 2080424"/>
              <a:gd name="connsiteY9" fmla="*/ 651723 h 1277888"/>
              <a:gd name="connsiteX10" fmla="*/ 0 w 2080424"/>
              <a:gd name="connsiteY10" fmla="*/ 0 h 127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0424" h="1277888" fill="none" extrusionOk="0">
                <a:moveTo>
                  <a:pt x="0" y="0"/>
                </a:moveTo>
                <a:cubicBezTo>
                  <a:pt x="204050" y="-5240"/>
                  <a:pt x="413125" y="22670"/>
                  <a:pt x="672670" y="0"/>
                </a:cubicBezTo>
                <a:cubicBezTo>
                  <a:pt x="932215" y="-22670"/>
                  <a:pt x="1164436" y="-14735"/>
                  <a:pt x="1366145" y="0"/>
                </a:cubicBezTo>
                <a:cubicBezTo>
                  <a:pt x="1567855" y="14735"/>
                  <a:pt x="1867292" y="30829"/>
                  <a:pt x="2080424" y="0"/>
                </a:cubicBezTo>
                <a:cubicBezTo>
                  <a:pt x="2051748" y="289803"/>
                  <a:pt x="2060192" y="447414"/>
                  <a:pt x="2080424" y="638944"/>
                </a:cubicBezTo>
                <a:cubicBezTo>
                  <a:pt x="2100656" y="830474"/>
                  <a:pt x="2050419" y="1017671"/>
                  <a:pt x="2080424" y="1277888"/>
                </a:cubicBezTo>
                <a:cubicBezTo>
                  <a:pt x="1737903" y="1265337"/>
                  <a:pt x="1665373" y="1254053"/>
                  <a:pt x="1386949" y="1277888"/>
                </a:cubicBezTo>
                <a:cubicBezTo>
                  <a:pt x="1108525" y="1301723"/>
                  <a:pt x="917674" y="1292080"/>
                  <a:pt x="735083" y="1277888"/>
                </a:cubicBezTo>
                <a:cubicBezTo>
                  <a:pt x="552492" y="1263696"/>
                  <a:pt x="291786" y="1283415"/>
                  <a:pt x="0" y="1277888"/>
                </a:cubicBezTo>
                <a:cubicBezTo>
                  <a:pt x="-15709" y="1135760"/>
                  <a:pt x="3311" y="784742"/>
                  <a:pt x="0" y="651723"/>
                </a:cubicBezTo>
                <a:cubicBezTo>
                  <a:pt x="-3311" y="518705"/>
                  <a:pt x="16111" y="196301"/>
                  <a:pt x="0" y="0"/>
                </a:cubicBezTo>
                <a:close/>
              </a:path>
              <a:path w="2080424" h="1277888" stroke="0" extrusionOk="0">
                <a:moveTo>
                  <a:pt x="0" y="0"/>
                </a:moveTo>
                <a:cubicBezTo>
                  <a:pt x="141413" y="-29442"/>
                  <a:pt x="432109" y="-27609"/>
                  <a:pt x="672670" y="0"/>
                </a:cubicBezTo>
                <a:cubicBezTo>
                  <a:pt x="913231" y="27609"/>
                  <a:pt x="1025267" y="-7014"/>
                  <a:pt x="1303732" y="0"/>
                </a:cubicBezTo>
                <a:cubicBezTo>
                  <a:pt x="1582197" y="7014"/>
                  <a:pt x="1773985" y="854"/>
                  <a:pt x="2080424" y="0"/>
                </a:cubicBezTo>
                <a:cubicBezTo>
                  <a:pt x="2066724" y="254713"/>
                  <a:pt x="2071944" y="403351"/>
                  <a:pt x="2080424" y="626165"/>
                </a:cubicBezTo>
                <a:cubicBezTo>
                  <a:pt x="2088904" y="848979"/>
                  <a:pt x="2090934" y="1108110"/>
                  <a:pt x="2080424" y="1277888"/>
                </a:cubicBezTo>
                <a:cubicBezTo>
                  <a:pt x="1906360" y="1252242"/>
                  <a:pt x="1632450" y="1288208"/>
                  <a:pt x="1428558" y="1277888"/>
                </a:cubicBezTo>
                <a:cubicBezTo>
                  <a:pt x="1224666" y="1267568"/>
                  <a:pt x="980946" y="1249085"/>
                  <a:pt x="776692" y="1277888"/>
                </a:cubicBezTo>
                <a:cubicBezTo>
                  <a:pt x="572438" y="1306691"/>
                  <a:pt x="289517" y="1302392"/>
                  <a:pt x="0" y="1277888"/>
                </a:cubicBezTo>
                <a:cubicBezTo>
                  <a:pt x="-16526" y="1075128"/>
                  <a:pt x="23899" y="939689"/>
                  <a:pt x="0" y="677281"/>
                </a:cubicBezTo>
                <a:cubicBezTo>
                  <a:pt x="-23899" y="414873"/>
                  <a:pt x="13842" y="156956"/>
                  <a:pt x="0" y="0"/>
                </a:cubicBezTo>
                <a:close/>
              </a:path>
            </a:pathLst>
          </a:custGeom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B763BA-4D8A-225B-D370-A043CEEF38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3865" y="477915"/>
            <a:ext cx="1262588" cy="1262588"/>
          </a:xfrm>
          <a:custGeom>
            <a:avLst/>
            <a:gdLst>
              <a:gd name="connsiteX0" fmla="*/ 0 w 1262588"/>
              <a:gd name="connsiteY0" fmla="*/ 0 h 1262588"/>
              <a:gd name="connsiteX1" fmla="*/ 656546 w 1262588"/>
              <a:gd name="connsiteY1" fmla="*/ 0 h 1262588"/>
              <a:gd name="connsiteX2" fmla="*/ 1262588 w 1262588"/>
              <a:gd name="connsiteY2" fmla="*/ 0 h 1262588"/>
              <a:gd name="connsiteX3" fmla="*/ 1262588 w 1262588"/>
              <a:gd name="connsiteY3" fmla="*/ 593416 h 1262588"/>
              <a:gd name="connsiteX4" fmla="*/ 1262588 w 1262588"/>
              <a:gd name="connsiteY4" fmla="*/ 1262588 h 1262588"/>
              <a:gd name="connsiteX5" fmla="*/ 656546 w 1262588"/>
              <a:gd name="connsiteY5" fmla="*/ 1262588 h 1262588"/>
              <a:gd name="connsiteX6" fmla="*/ 0 w 1262588"/>
              <a:gd name="connsiteY6" fmla="*/ 1262588 h 1262588"/>
              <a:gd name="connsiteX7" fmla="*/ 0 w 1262588"/>
              <a:gd name="connsiteY7" fmla="*/ 643920 h 1262588"/>
              <a:gd name="connsiteX8" fmla="*/ 0 w 1262588"/>
              <a:gd name="connsiteY8" fmla="*/ 0 h 1262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2588" h="1262588" fill="none" extrusionOk="0">
                <a:moveTo>
                  <a:pt x="0" y="0"/>
                </a:moveTo>
                <a:cubicBezTo>
                  <a:pt x="275085" y="24484"/>
                  <a:pt x="443921" y="13913"/>
                  <a:pt x="656546" y="0"/>
                </a:cubicBezTo>
                <a:cubicBezTo>
                  <a:pt x="869171" y="-13913"/>
                  <a:pt x="1045415" y="-24705"/>
                  <a:pt x="1262588" y="0"/>
                </a:cubicBezTo>
                <a:cubicBezTo>
                  <a:pt x="1290005" y="170471"/>
                  <a:pt x="1246226" y="345865"/>
                  <a:pt x="1262588" y="593416"/>
                </a:cubicBezTo>
                <a:cubicBezTo>
                  <a:pt x="1278950" y="840967"/>
                  <a:pt x="1282546" y="1007274"/>
                  <a:pt x="1262588" y="1262588"/>
                </a:cubicBezTo>
                <a:cubicBezTo>
                  <a:pt x="1003993" y="1275227"/>
                  <a:pt x="879627" y="1269893"/>
                  <a:pt x="656546" y="1262588"/>
                </a:cubicBezTo>
                <a:cubicBezTo>
                  <a:pt x="433465" y="1255283"/>
                  <a:pt x="164400" y="1240650"/>
                  <a:pt x="0" y="1262588"/>
                </a:cubicBezTo>
                <a:cubicBezTo>
                  <a:pt x="-8775" y="1096208"/>
                  <a:pt x="18211" y="945119"/>
                  <a:pt x="0" y="643920"/>
                </a:cubicBezTo>
                <a:cubicBezTo>
                  <a:pt x="-18211" y="342721"/>
                  <a:pt x="-29675" y="271850"/>
                  <a:pt x="0" y="0"/>
                </a:cubicBezTo>
                <a:close/>
              </a:path>
              <a:path w="1262588" h="1262588" stroke="0" extrusionOk="0">
                <a:moveTo>
                  <a:pt x="0" y="0"/>
                </a:moveTo>
                <a:cubicBezTo>
                  <a:pt x="259768" y="-25734"/>
                  <a:pt x="396739" y="12293"/>
                  <a:pt x="618668" y="0"/>
                </a:cubicBezTo>
                <a:cubicBezTo>
                  <a:pt x="840597" y="-12293"/>
                  <a:pt x="1054458" y="21893"/>
                  <a:pt x="1262588" y="0"/>
                </a:cubicBezTo>
                <a:cubicBezTo>
                  <a:pt x="1268706" y="233248"/>
                  <a:pt x="1281553" y="485560"/>
                  <a:pt x="1262588" y="656546"/>
                </a:cubicBezTo>
                <a:cubicBezTo>
                  <a:pt x="1243623" y="827532"/>
                  <a:pt x="1277953" y="1106229"/>
                  <a:pt x="1262588" y="1262588"/>
                </a:cubicBezTo>
                <a:cubicBezTo>
                  <a:pt x="1038734" y="1260248"/>
                  <a:pt x="785150" y="1237364"/>
                  <a:pt x="656546" y="1262588"/>
                </a:cubicBezTo>
                <a:cubicBezTo>
                  <a:pt x="527942" y="1287812"/>
                  <a:pt x="275873" y="1273190"/>
                  <a:pt x="0" y="1262588"/>
                </a:cubicBezTo>
                <a:cubicBezTo>
                  <a:pt x="-22301" y="1134937"/>
                  <a:pt x="-20146" y="835418"/>
                  <a:pt x="0" y="656546"/>
                </a:cubicBezTo>
                <a:cubicBezTo>
                  <a:pt x="20146" y="477674"/>
                  <a:pt x="-6708" y="234018"/>
                  <a:pt x="0" y="0"/>
                </a:cubicBezTo>
                <a:close/>
              </a:path>
            </a:pathLst>
          </a:custGeom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028" name="Picture 4" descr="Scope launches new more accessible brand">
            <a:extLst>
              <a:ext uri="{FF2B5EF4-FFF2-40B4-BE49-F238E27FC236}">
                <a16:creationId xmlns:a16="http://schemas.microsoft.com/office/drawing/2014/main" id="{859C55A9-FA2D-053B-ED79-6ABD067DB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384" y="2690442"/>
            <a:ext cx="2863902" cy="1854000"/>
          </a:xfrm>
          <a:custGeom>
            <a:avLst/>
            <a:gdLst>
              <a:gd name="connsiteX0" fmla="*/ 0 w 2863902"/>
              <a:gd name="connsiteY0" fmla="*/ 0 h 1854000"/>
              <a:gd name="connsiteX1" fmla="*/ 544141 w 2863902"/>
              <a:gd name="connsiteY1" fmla="*/ 0 h 1854000"/>
              <a:gd name="connsiteX2" fmla="*/ 1031005 w 2863902"/>
              <a:gd name="connsiteY2" fmla="*/ 0 h 1854000"/>
              <a:gd name="connsiteX3" fmla="*/ 1661063 w 2863902"/>
              <a:gd name="connsiteY3" fmla="*/ 0 h 1854000"/>
              <a:gd name="connsiteX4" fmla="*/ 2205205 w 2863902"/>
              <a:gd name="connsiteY4" fmla="*/ 0 h 1854000"/>
              <a:gd name="connsiteX5" fmla="*/ 2863902 w 2863902"/>
              <a:gd name="connsiteY5" fmla="*/ 0 h 1854000"/>
              <a:gd name="connsiteX6" fmla="*/ 2863902 w 2863902"/>
              <a:gd name="connsiteY6" fmla="*/ 655080 h 1854000"/>
              <a:gd name="connsiteX7" fmla="*/ 2863902 w 2863902"/>
              <a:gd name="connsiteY7" fmla="*/ 1273080 h 1854000"/>
              <a:gd name="connsiteX8" fmla="*/ 2863902 w 2863902"/>
              <a:gd name="connsiteY8" fmla="*/ 1854000 h 1854000"/>
              <a:gd name="connsiteX9" fmla="*/ 2348400 w 2863902"/>
              <a:gd name="connsiteY9" fmla="*/ 1854000 h 1854000"/>
              <a:gd name="connsiteX10" fmla="*/ 1775619 w 2863902"/>
              <a:gd name="connsiteY10" fmla="*/ 1854000 h 1854000"/>
              <a:gd name="connsiteX11" fmla="*/ 1202839 w 2863902"/>
              <a:gd name="connsiteY11" fmla="*/ 1854000 h 1854000"/>
              <a:gd name="connsiteX12" fmla="*/ 658697 w 2863902"/>
              <a:gd name="connsiteY12" fmla="*/ 1854000 h 1854000"/>
              <a:gd name="connsiteX13" fmla="*/ 0 w 2863902"/>
              <a:gd name="connsiteY13" fmla="*/ 1854000 h 1854000"/>
              <a:gd name="connsiteX14" fmla="*/ 0 w 2863902"/>
              <a:gd name="connsiteY14" fmla="*/ 1198920 h 1854000"/>
              <a:gd name="connsiteX15" fmla="*/ 0 w 2863902"/>
              <a:gd name="connsiteY15" fmla="*/ 543840 h 1854000"/>
              <a:gd name="connsiteX16" fmla="*/ 0 w 2863902"/>
              <a:gd name="connsiteY16" fmla="*/ 0 h 18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63902" h="1854000" extrusionOk="0">
                <a:moveTo>
                  <a:pt x="0" y="0"/>
                </a:moveTo>
                <a:cubicBezTo>
                  <a:pt x="188931" y="-24430"/>
                  <a:pt x="387250" y="11259"/>
                  <a:pt x="544141" y="0"/>
                </a:cubicBezTo>
                <a:cubicBezTo>
                  <a:pt x="701032" y="-11259"/>
                  <a:pt x="887893" y="-1824"/>
                  <a:pt x="1031005" y="0"/>
                </a:cubicBezTo>
                <a:cubicBezTo>
                  <a:pt x="1174117" y="1824"/>
                  <a:pt x="1390431" y="-12603"/>
                  <a:pt x="1661063" y="0"/>
                </a:cubicBezTo>
                <a:cubicBezTo>
                  <a:pt x="1931695" y="12603"/>
                  <a:pt x="2051917" y="-2577"/>
                  <a:pt x="2205205" y="0"/>
                </a:cubicBezTo>
                <a:cubicBezTo>
                  <a:pt x="2358493" y="2577"/>
                  <a:pt x="2663077" y="-17452"/>
                  <a:pt x="2863902" y="0"/>
                </a:cubicBezTo>
                <a:cubicBezTo>
                  <a:pt x="2893985" y="310954"/>
                  <a:pt x="2878375" y="355243"/>
                  <a:pt x="2863902" y="655080"/>
                </a:cubicBezTo>
                <a:cubicBezTo>
                  <a:pt x="2849429" y="954917"/>
                  <a:pt x="2852633" y="978027"/>
                  <a:pt x="2863902" y="1273080"/>
                </a:cubicBezTo>
                <a:cubicBezTo>
                  <a:pt x="2875171" y="1568133"/>
                  <a:pt x="2840743" y="1665604"/>
                  <a:pt x="2863902" y="1854000"/>
                </a:cubicBezTo>
                <a:cubicBezTo>
                  <a:pt x="2667946" y="1839950"/>
                  <a:pt x="2477991" y="1836077"/>
                  <a:pt x="2348400" y="1854000"/>
                </a:cubicBezTo>
                <a:cubicBezTo>
                  <a:pt x="2218809" y="1871923"/>
                  <a:pt x="1997396" y="1866003"/>
                  <a:pt x="1775619" y="1854000"/>
                </a:cubicBezTo>
                <a:cubicBezTo>
                  <a:pt x="1553842" y="1841997"/>
                  <a:pt x="1427075" y="1856447"/>
                  <a:pt x="1202839" y="1854000"/>
                </a:cubicBezTo>
                <a:cubicBezTo>
                  <a:pt x="978603" y="1851553"/>
                  <a:pt x="836745" y="1837479"/>
                  <a:pt x="658697" y="1854000"/>
                </a:cubicBezTo>
                <a:cubicBezTo>
                  <a:pt x="480649" y="1870521"/>
                  <a:pt x="295422" y="1831012"/>
                  <a:pt x="0" y="1854000"/>
                </a:cubicBezTo>
                <a:cubicBezTo>
                  <a:pt x="5567" y="1709085"/>
                  <a:pt x="3831" y="1388523"/>
                  <a:pt x="0" y="1198920"/>
                </a:cubicBezTo>
                <a:cubicBezTo>
                  <a:pt x="-3831" y="1009317"/>
                  <a:pt x="31450" y="689871"/>
                  <a:pt x="0" y="543840"/>
                </a:cubicBezTo>
                <a:cubicBezTo>
                  <a:pt x="-31450" y="397809"/>
                  <a:pt x="-116" y="131665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 txBox="1">
            <a:spLocks/>
          </p:cNvSpPr>
          <p:nvPr/>
        </p:nvSpPr>
        <p:spPr>
          <a:xfrm>
            <a:off x="2538994" y="3245524"/>
            <a:ext cx="9144000" cy="1138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4000" dirty="0"/>
              <a:t>Thank you</a:t>
            </a:r>
          </a:p>
          <a:p>
            <a:endParaRPr lang="en-GB" sz="4000" dirty="0"/>
          </a:p>
          <a:p>
            <a:r>
              <a:rPr lang="en-GB" sz="4000" dirty="0"/>
              <a:t>			Questions?</a:t>
            </a:r>
          </a:p>
        </p:txBody>
      </p:sp>
    </p:spTree>
    <p:extLst>
      <p:ext uri="{BB962C8B-B14F-4D97-AF65-F5344CB8AC3E}">
        <p14:creationId xmlns:p14="http://schemas.microsoft.com/office/powerpoint/2010/main" val="371499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Stage 1 Projects: Group 1B: Statistics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Functions for summing and means, (time intervals &amp; class)</a:t>
            </a:r>
          </a:p>
          <a:p>
            <a:r>
              <a:rPr lang="en-GB" dirty="0"/>
              <a:t>Improving efficiency and optimising the code</a:t>
            </a:r>
          </a:p>
          <a:p>
            <a:r>
              <a:rPr lang="en-GB" sz="1000" dirty="0">
                <a:solidFill>
                  <a:schemeClr val="bg1"/>
                </a:solidFill>
              </a:rPr>
              <a:t>What you</a:t>
            </a:r>
            <a:r>
              <a:rPr lang="en-GB" sz="1000" b="1" dirty="0">
                <a:solidFill>
                  <a:schemeClr val="bg1"/>
                </a:solidFill>
              </a:rPr>
              <a:t> </a:t>
            </a:r>
            <a:r>
              <a:rPr lang="en-GB" sz="1000" dirty="0">
                <a:solidFill>
                  <a:schemeClr val="bg1"/>
                </a:solidFill>
              </a:rPr>
              <a:t>contributed to your team / goals / tasks</a:t>
            </a:r>
          </a:p>
          <a:p>
            <a:pPr lvl="1"/>
            <a:r>
              <a:rPr lang="en-GB" sz="1000" dirty="0">
                <a:solidFill>
                  <a:schemeClr val="bg1"/>
                </a:solidFill>
              </a:rPr>
              <a:t>Don’t forget update presentations, demo presentations, these presentations, communication tasks, documentations tasks – we focus on the product but this requires a vast amount of other contribution types (not just some python code)</a:t>
            </a:r>
          </a:p>
          <a:p>
            <a:pPr lvl="1"/>
            <a:r>
              <a:rPr lang="en-GB" sz="1000" dirty="0">
                <a:solidFill>
                  <a:schemeClr val="bg1"/>
                </a:solidFill>
              </a:rPr>
              <a:t>Focus on a few things – remember you should aim to get this slide done in 30 – 45 seconds</a:t>
            </a:r>
          </a:p>
          <a:p>
            <a:pPr lvl="1"/>
            <a:r>
              <a:rPr lang="en-GB" sz="1000" dirty="0">
                <a:solidFill>
                  <a:schemeClr val="bg1"/>
                </a:solidFill>
              </a:rPr>
              <a:t>What you learnt (if you want)</a:t>
            </a:r>
          </a:p>
          <a:p>
            <a:pPr lvl="1"/>
            <a:r>
              <a:rPr lang="en-GB" sz="1000" dirty="0">
                <a:solidFill>
                  <a:schemeClr val="bg1"/>
                </a:solidFill>
              </a:rPr>
              <a:t>What you enjoyed or the opposite (if you want)</a:t>
            </a:r>
          </a:p>
          <a:p>
            <a:pPr lvl="1"/>
            <a:r>
              <a:rPr lang="en-GB" sz="1000" dirty="0">
                <a:solidFill>
                  <a:schemeClr val="bg1"/>
                </a:solidFill>
              </a:rPr>
              <a:t>Your struggles and victories, personal and group / cohort (if you want)</a:t>
            </a:r>
          </a:p>
          <a:p>
            <a:pPr lvl="1"/>
            <a:r>
              <a:rPr lang="en-GB" sz="1000" dirty="0">
                <a:solidFill>
                  <a:schemeClr val="bg1"/>
                </a:solidFill>
              </a:rPr>
              <a:t>Your self defined success (if you want)</a:t>
            </a:r>
          </a:p>
          <a:p>
            <a:pPr lvl="1"/>
            <a:r>
              <a:rPr lang="en-GB" sz="1000" dirty="0">
                <a:solidFill>
                  <a:schemeClr val="bg1"/>
                </a:solidFill>
              </a:rPr>
              <a:t>Other interesting things (if you want)</a:t>
            </a:r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4" y="2438401"/>
            <a:ext cx="5968722" cy="29279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810" y="3616494"/>
            <a:ext cx="3832049" cy="3004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848" y="1887413"/>
            <a:ext cx="4113975" cy="145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Stage 2 Projects: Waterfall GUI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Animating a 3D waterfall graph, having the lines shift (ultimately not used in final project)</a:t>
            </a:r>
          </a:p>
          <a:p>
            <a:r>
              <a:rPr lang="en-GB" dirty="0"/>
              <a:t>Editing and fixing errors in the </a:t>
            </a:r>
            <a:r>
              <a:rPr lang="en-GB" dirty="0" smtClean="0"/>
              <a:t>GUI, including making it live update </a:t>
            </a:r>
            <a:endParaRPr lang="en-GB" dirty="0"/>
          </a:p>
          <a:p>
            <a:pPr lvl="1"/>
            <a:r>
              <a:rPr lang="en-GB" sz="1050" dirty="0">
                <a:solidFill>
                  <a:schemeClr val="bg1"/>
                </a:solidFill>
              </a:rPr>
              <a:t>What you</a:t>
            </a:r>
            <a:r>
              <a:rPr lang="en-GB" sz="1050" b="1" dirty="0">
                <a:solidFill>
                  <a:schemeClr val="bg1"/>
                </a:solidFill>
              </a:rPr>
              <a:t> </a:t>
            </a:r>
            <a:r>
              <a:rPr lang="en-GB" sz="1050" dirty="0">
                <a:solidFill>
                  <a:schemeClr val="bg1"/>
                </a:solidFill>
              </a:rPr>
              <a:t>contributed to your team / goals / tasks</a:t>
            </a:r>
          </a:p>
          <a:p>
            <a:pPr lvl="1"/>
            <a:r>
              <a:rPr lang="en-GB" sz="1050" dirty="0">
                <a:solidFill>
                  <a:schemeClr val="bg1"/>
                </a:solidFill>
              </a:rPr>
              <a:t>Don’t forget update presentations, demo presentations, these presentations, communication tasks, documentations tasks – we focus on the product but this requires a vast amount of other contribution types (not just some python code)</a:t>
            </a:r>
          </a:p>
          <a:p>
            <a:pPr lvl="1"/>
            <a:r>
              <a:rPr lang="en-GB" sz="1050" dirty="0">
                <a:solidFill>
                  <a:schemeClr val="bg1"/>
                </a:solidFill>
              </a:rPr>
              <a:t>Focus on a few things – remember you should aim to get this slide done in 30 – 45 seconds</a:t>
            </a:r>
          </a:p>
          <a:p>
            <a:pPr lvl="1"/>
            <a:r>
              <a:rPr lang="en-GB" sz="1050" dirty="0">
                <a:solidFill>
                  <a:schemeClr val="bg1"/>
                </a:solidFill>
              </a:rPr>
              <a:t>What you learnt (if you want)</a:t>
            </a:r>
          </a:p>
          <a:p>
            <a:pPr lvl="1"/>
            <a:r>
              <a:rPr lang="en-GB" sz="1050" dirty="0">
                <a:solidFill>
                  <a:schemeClr val="bg1"/>
                </a:solidFill>
              </a:rPr>
              <a:t>What you enjoyed or the opposite (if you want)</a:t>
            </a:r>
          </a:p>
          <a:p>
            <a:pPr lvl="1"/>
            <a:r>
              <a:rPr lang="en-GB" sz="1050" dirty="0">
                <a:solidFill>
                  <a:schemeClr val="bg1"/>
                </a:solidFill>
              </a:rPr>
              <a:t>Your struggles and victories, personal and group / cohort (if you want)</a:t>
            </a:r>
          </a:p>
          <a:p>
            <a:pPr lvl="1"/>
            <a:r>
              <a:rPr lang="en-GB" sz="1050" dirty="0">
                <a:solidFill>
                  <a:schemeClr val="bg1"/>
                </a:solidFill>
              </a:rPr>
              <a:t>Your self defined success (if you want)</a:t>
            </a:r>
          </a:p>
          <a:p>
            <a:pPr lvl="1"/>
            <a:r>
              <a:rPr lang="en-GB" sz="1050" dirty="0">
                <a:solidFill>
                  <a:schemeClr val="bg1"/>
                </a:solidFill>
              </a:rPr>
              <a:t>Other interesting things (if you want)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6" t="18542" r="29201" b="11120"/>
          <a:stretch/>
        </p:blipFill>
        <p:spPr>
          <a:xfrm>
            <a:off x="248183" y="2767040"/>
            <a:ext cx="2411313" cy="2379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5" t="18682" r="31427" b="15607"/>
          <a:stretch/>
        </p:blipFill>
        <p:spPr>
          <a:xfrm>
            <a:off x="2992049" y="2772170"/>
            <a:ext cx="2408316" cy="2374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917" y="2406877"/>
            <a:ext cx="4813899" cy="347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1756303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400" dirty="0" smtClean="0"/>
              <a:t>Personal Introduction &amp; How Has This Work Experience Benefited You?</a:t>
            </a:r>
            <a:endParaRPr lang="en-GB" sz="240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515504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My name is Helga.</a:t>
            </a:r>
          </a:p>
          <a:p>
            <a:r>
              <a:rPr lang="en-GB" dirty="0" smtClean="0"/>
              <a:t>I fence competitively and do shooting as a hobby.</a:t>
            </a:r>
          </a:p>
          <a:p>
            <a:r>
              <a:rPr lang="en-GB" dirty="0" smtClean="0"/>
              <a:t>I’m also in the ACF and I hold the rank of CSM.</a:t>
            </a:r>
          </a:p>
          <a:p>
            <a:r>
              <a:rPr lang="en-GB" dirty="0" smtClean="0"/>
              <a:t>I have one dog who I’ve grown up with called Rosie.</a:t>
            </a:r>
          </a:p>
          <a:p>
            <a:r>
              <a:rPr lang="en-GB" dirty="0" smtClean="0"/>
              <a:t>This experience has taught me how to interact with a group of people that I have never met and work towards an end project co-operatively regardless of not knowing each other. I also learnt what </a:t>
            </a:r>
            <a:r>
              <a:rPr lang="en-GB" dirty="0" err="1" smtClean="0"/>
              <a:t>matplotlib</a:t>
            </a:r>
            <a:r>
              <a:rPr lang="en-GB" dirty="0" smtClean="0"/>
              <a:t> is.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405" y="939800"/>
            <a:ext cx="2302933" cy="172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7" y="1004382"/>
            <a:ext cx="1620171" cy="2881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37" y="3057092"/>
            <a:ext cx="2472268" cy="1658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996" y="4389582"/>
            <a:ext cx="1685059" cy="2246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734389" y="4763870"/>
            <a:ext cx="1604963" cy="21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5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1 Projects: Group 1H: Plotting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6844" y="1385214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473" y="341746"/>
            <a:ext cx="3955338" cy="5929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818" y="1200727"/>
            <a:ext cx="57265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000" dirty="0" smtClean="0">
                <a:solidFill>
                  <a:schemeClr val="accent1"/>
                </a:solidFill>
              </a:rPr>
              <a:t>In Stage 1, the group I was in was tasked with creating functions for graphs to make plotting easier.</a:t>
            </a:r>
          </a:p>
          <a:p>
            <a:pPr marL="285750" indent="-285750">
              <a:buFontTx/>
              <a:buChar char="-"/>
            </a:pPr>
            <a:r>
              <a:rPr lang="en-GB" sz="2000" dirty="0" smtClean="0">
                <a:solidFill>
                  <a:schemeClr val="accent1"/>
                </a:solidFill>
              </a:rPr>
              <a:t>A specific task I did was focusing on creating a function for a waterfall plot.</a:t>
            </a:r>
          </a:p>
          <a:p>
            <a:pPr marL="285750" indent="-285750">
              <a:buFontTx/>
              <a:buChar char="-"/>
            </a:pPr>
            <a:r>
              <a:rPr lang="en-GB" sz="2000" dirty="0" smtClean="0">
                <a:solidFill>
                  <a:schemeClr val="accent1"/>
                </a:solidFill>
              </a:rPr>
              <a:t>In this project, I was able to develop an understanding of </a:t>
            </a:r>
            <a:r>
              <a:rPr lang="en-GB" sz="2000" dirty="0" err="1" smtClean="0">
                <a:solidFill>
                  <a:schemeClr val="accent1"/>
                </a:solidFill>
              </a:rPr>
              <a:t>matplotlib</a:t>
            </a:r>
            <a:r>
              <a:rPr lang="en-GB" sz="2000" dirty="0" smtClean="0">
                <a:solidFill>
                  <a:schemeClr val="accent1"/>
                </a:solidFill>
              </a:rPr>
              <a:t> and how to create a 3d axis within python</a:t>
            </a:r>
            <a:r>
              <a:rPr lang="en-GB" dirty="0" smtClean="0">
                <a:solidFill>
                  <a:schemeClr val="accent1"/>
                </a:solidFill>
              </a:rPr>
              <a:t>.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86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699" y="365125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Stage 2 Projects: Waterfall GUI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66700" y="1304925"/>
            <a:ext cx="585700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stage 2, I helped to organise what we had left to do as I was the only one with the waterfall code at the time.</a:t>
            </a:r>
          </a:p>
          <a:p>
            <a:r>
              <a:rPr lang="en-GB" dirty="0" smtClean="0"/>
              <a:t>I worked very closely with </a:t>
            </a:r>
            <a:r>
              <a:rPr lang="en-GB" dirty="0" smtClean="0"/>
              <a:t>Charlotte </a:t>
            </a:r>
            <a:r>
              <a:rPr lang="en-GB" dirty="0" smtClean="0"/>
              <a:t>in this project, we worked together to create a live updating graph with incoming data.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152" y="2442063"/>
            <a:ext cx="5153064" cy="37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3"/>
          <p:cNvSpPr txBox="1">
            <a:spLocks/>
          </p:cNvSpPr>
          <p:nvPr/>
        </p:nvSpPr>
        <p:spPr>
          <a:xfrm>
            <a:off x="251715" y="1185333"/>
            <a:ext cx="8358134" cy="431541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One of my favourite hobbies is Karate, and I’ve always enjoyed going out and doing lots of walking from a young age</a:t>
            </a:r>
          </a:p>
          <a:p>
            <a:endParaRPr lang="en-GB" dirty="0"/>
          </a:p>
          <a:p>
            <a:r>
              <a:rPr lang="en-GB" dirty="0" smtClean="0"/>
              <a:t>I enjoy working at a </a:t>
            </a:r>
            <a:r>
              <a:rPr lang="en-GB" dirty="0" smtClean="0"/>
              <a:t>bar, and play videogames almost.</a:t>
            </a:r>
            <a:endParaRPr lang="en-GB" dirty="0"/>
          </a:p>
          <a:p>
            <a:endParaRPr lang="en-GB" dirty="0"/>
          </a:p>
          <a:p>
            <a:r>
              <a:rPr lang="en-GB" dirty="0"/>
              <a:t>I enjoy messing around with my friends when I’m not </a:t>
            </a:r>
            <a:r>
              <a:rPr lang="en-GB" dirty="0" smtClean="0"/>
              <a:t>working.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74774" y="689178"/>
            <a:ext cx="2196594" cy="1647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846" y="3501760"/>
            <a:ext cx="1486914" cy="2965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849" y="3657753"/>
            <a:ext cx="1602378" cy="28440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773" y="4273357"/>
            <a:ext cx="1349458" cy="2395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5A4A77-B04C-E17F-2D0A-B19085A7D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195" y="71950"/>
            <a:ext cx="1426729" cy="1902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4686FE-13E0-9AE6-5A23-80C2D5CFBB34}"/>
              </a:ext>
            </a:extLst>
          </p:cNvPr>
          <p:cNvSpPr txBox="1"/>
          <p:nvPr/>
        </p:nvSpPr>
        <p:spPr>
          <a:xfrm>
            <a:off x="3234645" y="189462"/>
            <a:ext cx="4852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000" dirty="0" smtClean="0"/>
              <a:t>Harrison Mills </a:t>
            </a:r>
            <a:r>
              <a:rPr lang="en-GB" sz="4000" dirty="0"/>
              <a:t>– About 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102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428499"/>
            <a:ext cx="10932437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/>
              <a:t>Stage 1 Projects: Group 1E: File Handling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2118" y="1145325"/>
            <a:ext cx="1026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did mostly testing</a:t>
            </a:r>
          </a:p>
          <a:p>
            <a:endParaRPr lang="en-GB" dirty="0"/>
          </a:p>
          <a:p>
            <a:r>
              <a:rPr lang="en-GB" dirty="0"/>
              <a:t>I did testing for data files (.DAT)</a:t>
            </a:r>
          </a:p>
          <a:p>
            <a:endParaRPr lang="en-GB" dirty="0"/>
          </a:p>
          <a:p>
            <a:r>
              <a:rPr lang="en-GB" dirty="0"/>
              <a:t>I did testing for pickle files (.</a:t>
            </a:r>
            <a:r>
              <a:rPr lang="en-GB" dirty="0" err="1"/>
              <a:t>pkl</a:t>
            </a:r>
            <a:r>
              <a:rPr lang="en-GB" dirty="0"/>
              <a:t>) which I couldn’t get to work (regrettably)</a:t>
            </a:r>
          </a:p>
          <a:p>
            <a:endParaRPr lang="en-GB" dirty="0"/>
          </a:p>
          <a:p>
            <a:r>
              <a:rPr lang="en-GB" dirty="0"/>
              <a:t>I wrote code to add the exact date and time of files upon creation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41718"/>
          <a:stretch/>
        </p:blipFill>
        <p:spPr>
          <a:xfrm>
            <a:off x="9316720" y="149645"/>
            <a:ext cx="2641600" cy="4165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03" y="4121066"/>
            <a:ext cx="4099915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C07CB7-51EF-466B-89DC-FA27AC50FA39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4367b676-3231-4229-b246-27e36f6a6ea0"/>
    <ds:schemaRef ds:uri="http://schemas.openxmlformats.org/package/2006/metadata/core-properties"/>
    <ds:schemaRef ds:uri="http://purl.org/dc/dcmitype/"/>
    <ds:schemaRef ds:uri="7a6c5452-7205-4e2c-a322-0d36e47a4095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1631</Words>
  <Application>Microsoft Office PowerPoint</Application>
  <PresentationFormat>Widescreen</PresentationFormat>
  <Paragraphs>202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Calibri</vt:lpstr>
      <vt:lpstr>Arial</vt:lpstr>
      <vt:lpstr>Wingdings</vt:lpstr>
      <vt:lpstr>Verdana</vt:lpstr>
      <vt:lpstr>1_Title slide</vt:lpstr>
      <vt:lpstr>2_Triangles</vt:lpstr>
      <vt:lpstr>3_Pattern</vt:lpstr>
      <vt:lpstr>4_Blank Layouts</vt:lpstr>
      <vt:lpstr>Waterfall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Acknowledgments</vt:lpstr>
      <vt:lpstr>GUI Demo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Betts, Charlotte (-,RAL,ISIS)</cp:lastModifiedBy>
  <cp:revision>35</cp:revision>
  <dcterms:created xsi:type="dcterms:W3CDTF">2023-01-10T12:41:06Z</dcterms:created>
  <dcterms:modified xsi:type="dcterms:W3CDTF">2023-07-07T12:52:10Z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